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3" r:id="rId8"/>
    <p:sldId id="262" r:id="rId9"/>
    <p:sldId id="263" r:id="rId10"/>
    <p:sldId id="274" r:id="rId11"/>
    <p:sldId id="275" r:id="rId12"/>
    <p:sldId id="264" r:id="rId13"/>
    <p:sldId id="265" r:id="rId14"/>
    <p:sldId id="272" r:id="rId15"/>
    <p:sldId id="266" r:id="rId16"/>
    <p:sldId id="267" r:id="rId17"/>
    <p:sldId id="268" r:id="rId18"/>
    <p:sldId id="269" r:id="rId19"/>
    <p:sldId id="270" r:id="rId2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8F9"/>
    <a:srgbClr val="F9FFFF"/>
    <a:srgbClr val="D0D8E4"/>
    <a:srgbClr val="CAD3E1"/>
    <a:srgbClr val="C8D3E2"/>
    <a:srgbClr val="A4C6E5"/>
    <a:srgbClr val="D0D7E3"/>
    <a:srgbClr val="B2CBE4"/>
    <a:srgbClr val="B3D3CA"/>
    <a:srgbClr val="BFDC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756BAA-7F00-FB8F-32A0-A6653BD726E1}" v="40" dt="2023-11-24T16:48:49.4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p:scale>
          <a:sx n="125" d="100"/>
          <a:sy n="125" d="100"/>
        </p:scale>
        <p:origin x="624" y="9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FB41582-8136-4EA5-9756-8FB43020A61F}"/>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44710F22-8FB8-4B38-914D-C4AD8DCBDC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4B5EE96C-1BC2-4364-858F-CF66D017AE77}"/>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52F3C64F-C21A-452E-967D-55DF31D1874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EAD48FE-0E4A-41DD-970E-E00E53B4A3EE}"/>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986613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35F01DF-6406-4FD5-B0A1-8CDC961327F5}"/>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D3D344AD-F26D-4D59-B3C4-F35908DCE10A}"/>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503C380-E00A-4B7B-B190-A3A661CCA0D8}"/>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F3D6E3AB-B7C1-426C-9EC6-B4737779867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793CC66-6D12-467C-AEA7-572B1A7CF060}"/>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1727231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27996257-CAE9-4C09-9748-C8E5E3B0D8A8}"/>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9195DADB-ADEF-480E-9977-87705FFDC9C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4599F7F-F9BD-483F-B4CC-3AE0420A0746}"/>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B5125BB4-5098-4B10-A989-6670AC79AEB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AED1305-53C9-4C99-B7E5-97F7EB23C48E}"/>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2688459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B40B74-030C-4DF9-AB3E-7FE9733415E1}"/>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4F70908-F24E-4692-B503-B22BD02EE1A6}"/>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AA5F5C2-1F53-4E7B-B99F-F6BC107A5CF6}"/>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E1FCAD0C-C56D-4DCF-A465-9B248E4982A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31CB3F6-BCFB-40A3-A92B-39A31DA41FFD}"/>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161534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8E83B31-AFE8-4435-97DB-395507F29D1A}"/>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2F0486E4-3D8A-4D18-A2EE-2F5B3815E6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8D7D54EE-D5AC-451B-9C1F-9273D151C0F1}"/>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25AF64D4-3C39-4F48-A64C-75EFA67A3D8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3D62965-069C-4382-94D3-02030EDA1538}"/>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3342687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6DEFAF-AEFA-4777-BD10-DF29CAA80073}"/>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1201B979-812A-42FC-BAE3-9D7FD51B0399}"/>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F990ACDC-17FB-420A-8B5A-20E211EB99D9}"/>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29310D5F-1884-4C5F-BDB2-9D2C6D937FC6}"/>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6" name="Нижний колонтитул 5">
            <a:extLst>
              <a:ext uri="{FF2B5EF4-FFF2-40B4-BE49-F238E27FC236}">
                <a16:creationId xmlns:a16="http://schemas.microsoft.com/office/drawing/2014/main" id="{44D773C5-84CE-4296-9443-269D7BB7266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7272CABB-335B-4060-B0FA-6CDBE6FF8D70}"/>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1100087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B21A66-395C-4960-8F6D-FCF0DD1F0E5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B589EA47-3F5B-44AF-8C77-3DAC174EEC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E17134C2-4372-433B-9961-0C9C6447093F}"/>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F2B5E80F-6AB4-48FB-A376-06FEAF917F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756D5290-41BA-4A51-ABF7-2AF3FC1D848D}"/>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0B5E586B-277B-4229-89D0-B02EECC214F8}"/>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8" name="Нижний колонтитул 7">
            <a:extLst>
              <a:ext uri="{FF2B5EF4-FFF2-40B4-BE49-F238E27FC236}">
                <a16:creationId xmlns:a16="http://schemas.microsoft.com/office/drawing/2014/main" id="{4C3BA0E6-3022-4982-A8E4-2C12FED30E64}"/>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65BF682A-61DD-4927-B82E-F093682CEB1A}"/>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2563464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0F9ECE3-BBE9-42A0-858B-755D323D0954}"/>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C6DB6EC3-5E73-415D-9641-491BD46A2882}"/>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4" name="Нижний колонтитул 3">
            <a:extLst>
              <a:ext uri="{FF2B5EF4-FFF2-40B4-BE49-F238E27FC236}">
                <a16:creationId xmlns:a16="http://schemas.microsoft.com/office/drawing/2014/main" id="{5D1A9688-F5F0-483E-A6F6-B8B594B5112C}"/>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CFC35C9-5505-4AF3-A033-AB06F077CD57}"/>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3865886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63FA291B-E6F3-4F45-A25C-679AC7816CBA}"/>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3" name="Нижний колонтитул 2">
            <a:extLst>
              <a:ext uri="{FF2B5EF4-FFF2-40B4-BE49-F238E27FC236}">
                <a16:creationId xmlns:a16="http://schemas.microsoft.com/office/drawing/2014/main" id="{5C8F5855-A721-4F86-AF18-1A6F151E7FF3}"/>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16B5AB32-8BB7-4A6B-93A9-3386B7FF3AF1}"/>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1749371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C4F27B9-599B-4BC3-99F5-8FAFF24E7208}"/>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7C0B2A93-F8C1-4B1A-AAA7-0C56442E3E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4798D070-4F88-45E8-8886-97EA5183D4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FA2F392D-549D-46ED-B421-17727CF452D3}"/>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6" name="Нижний колонтитул 5">
            <a:extLst>
              <a:ext uri="{FF2B5EF4-FFF2-40B4-BE49-F238E27FC236}">
                <a16:creationId xmlns:a16="http://schemas.microsoft.com/office/drawing/2014/main" id="{AD18CD63-895E-489A-AE39-0E01E66F3C2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7994FC3-0115-43C9-AFDF-E5768FDFD875}"/>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1600775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31A9AC3-E297-4DF5-9BE1-C9705745FF6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E6E7A2FB-E0EA-4AAD-90EF-135AEB275C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09E99614-743F-44C2-87BC-E5CF3424D2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EC343C0C-DF46-4794-B1F5-781A8857F0BD}"/>
              </a:ext>
            </a:extLst>
          </p:cNvPr>
          <p:cNvSpPr>
            <a:spLocks noGrp="1"/>
          </p:cNvSpPr>
          <p:nvPr>
            <p:ph type="dt" sz="half" idx="10"/>
          </p:nvPr>
        </p:nvSpPr>
        <p:spPr/>
        <p:txBody>
          <a:bodyPr/>
          <a:lstStyle/>
          <a:p>
            <a:fld id="{BBD1CBA7-02F0-40DE-B278-62270E485379}" type="datetimeFigureOut">
              <a:rPr lang="ru-RU" smtClean="0"/>
              <a:t>27.11.2023</a:t>
            </a:fld>
            <a:endParaRPr lang="ru-RU"/>
          </a:p>
        </p:txBody>
      </p:sp>
      <p:sp>
        <p:nvSpPr>
          <p:cNvPr id="6" name="Нижний колонтитул 5">
            <a:extLst>
              <a:ext uri="{FF2B5EF4-FFF2-40B4-BE49-F238E27FC236}">
                <a16:creationId xmlns:a16="http://schemas.microsoft.com/office/drawing/2014/main" id="{059CA471-8A20-44DF-86CC-309E03A84FD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5A26E2B-33DB-4F65-8BC7-EA96DA834816}"/>
              </a:ext>
            </a:extLst>
          </p:cNvPr>
          <p:cNvSpPr>
            <a:spLocks noGrp="1"/>
          </p:cNvSpPr>
          <p:nvPr>
            <p:ph type="sldNum" sz="quarter" idx="12"/>
          </p:nvPr>
        </p:nvSpPr>
        <p:spPr/>
        <p:txBody>
          <a:bodyPr/>
          <a:lstStyle/>
          <a:p>
            <a:fld id="{C92F81E8-15F6-43D2-8FCF-1623272C4FBA}" type="slidenum">
              <a:rPr lang="ru-RU" smtClean="0"/>
              <a:t>‹#›</a:t>
            </a:fld>
            <a:endParaRPr lang="ru-RU"/>
          </a:p>
        </p:txBody>
      </p:sp>
    </p:spTree>
    <p:extLst>
      <p:ext uri="{BB962C8B-B14F-4D97-AF65-F5344CB8AC3E}">
        <p14:creationId xmlns:p14="http://schemas.microsoft.com/office/powerpoint/2010/main" val="2186552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4E6D74-180D-4166-A31A-831E42A0CE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4C98D1A3-E5FE-4BE6-A32C-3F997CB466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1E3EED7-05E1-46D8-814F-501961E60C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D1CBA7-02F0-40DE-B278-62270E485379}" type="datetimeFigureOut">
              <a:rPr lang="ru-RU" smtClean="0"/>
              <a:t>27.11.2023</a:t>
            </a:fld>
            <a:endParaRPr lang="ru-RU"/>
          </a:p>
        </p:txBody>
      </p:sp>
      <p:sp>
        <p:nvSpPr>
          <p:cNvPr id="5" name="Нижний колонтитул 4">
            <a:extLst>
              <a:ext uri="{FF2B5EF4-FFF2-40B4-BE49-F238E27FC236}">
                <a16:creationId xmlns:a16="http://schemas.microsoft.com/office/drawing/2014/main" id="{7190C88D-7CE6-4B2C-A9F3-B1943BED1C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D93374F5-3301-4321-8763-0F38340B4F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2F81E8-15F6-43D2-8FCF-1623272C4FBA}" type="slidenum">
              <a:rPr lang="ru-RU" smtClean="0"/>
              <a:t>‹#›</a:t>
            </a:fld>
            <a:endParaRPr lang="ru-RU"/>
          </a:p>
        </p:txBody>
      </p:sp>
    </p:spTree>
    <p:extLst>
      <p:ext uri="{BB962C8B-B14F-4D97-AF65-F5344CB8AC3E}">
        <p14:creationId xmlns:p14="http://schemas.microsoft.com/office/powerpoint/2010/main" val="4549530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4.svg"/><Relationship Id="rId4" Type="http://schemas.openxmlformats.org/officeDocument/2006/relationships/image" Target="../media/image3.png"/><Relationship Id="rId9" Type="http://schemas.microsoft.com/office/2007/relationships/hdphoto" Target="../media/hdphoto4.wdp"/></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microsoft.com/office/2007/relationships/hdphoto" Target="../media/hdphoto5.wdp"/><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svg"/><Relationship Id="rId4" Type="http://schemas.openxmlformats.org/officeDocument/2006/relationships/image" Target="../media/image3.png"/><Relationship Id="rId9" Type="http://schemas.microsoft.com/office/2007/relationships/hdphoto" Target="../media/hdphoto6.wdp"/></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17.png"/><Relationship Id="rId10" Type="http://schemas.openxmlformats.org/officeDocument/2006/relationships/image" Target="../media/image4.svg"/><Relationship Id="rId4" Type="http://schemas.microsoft.com/office/2007/relationships/hdphoto" Target="../media/hdphoto7.wdp"/><Relationship Id="rId9"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0.wdp"/><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p:nvSpPr>
          <p:cNvPr id="33" name="Rectangle 11">
            <a:extLst>
              <a:ext uri="{FF2B5EF4-FFF2-40B4-BE49-F238E27FC236}">
                <a16:creationId xmlns:a16="http://schemas.microsoft.com/office/drawing/2014/main" id="{A76E32C6-1367-4EEC-9381-225D8969CFBA}"/>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pic>
        <p:nvPicPr>
          <p:cNvPr id="34" name="Obraz 4">
            <a:extLst>
              <a:ext uri="{FF2B5EF4-FFF2-40B4-BE49-F238E27FC236}">
                <a16:creationId xmlns:a16="http://schemas.microsoft.com/office/drawing/2014/main" id="{5CFC47C1-145F-4FB3-ADF6-81301ED4AE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35" name="Obraz 13">
            <a:extLst>
              <a:ext uri="{FF2B5EF4-FFF2-40B4-BE49-F238E27FC236}">
                <a16:creationId xmlns:a16="http://schemas.microsoft.com/office/drawing/2014/main" id="{83E9B7A1-06BC-42AA-8177-75BEC1EEBA5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37" name="TextBox 9">
            <a:extLst>
              <a:ext uri="{FF2B5EF4-FFF2-40B4-BE49-F238E27FC236}">
                <a16:creationId xmlns:a16="http://schemas.microsoft.com/office/drawing/2014/main" id="{853F78B8-1913-46F0-8DE2-B7B25A9E360D}"/>
              </a:ext>
            </a:extLst>
          </p:cNvPr>
          <p:cNvSpPr txBox="1"/>
          <p:nvPr/>
        </p:nvSpPr>
        <p:spPr>
          <a:xfrm>
            <a:off x="182880" y="2780209"/>
            <a:ext cx="11479401" cy="923330"/>
          </a:xfrm>
          <a:prstGeom prst="rect">
            <a:avLst/>
          </a:prstGeom>
          <a:noFill/>
        </p:spPr>
        <p:txBody>
          <a:bodyPr wrap="square" lIns="91440" tIns="45720" rIns="91440" bIns="45720" rtlCol="0" anchor="t">
            <a:spAutoFit/>
          </a:bodyPr>
          <a:lstStyle/>
          <a:p>
            <a:pPr algn="ctr"/>
            <a:r>
              <a:rPr lang="en-US" sz="5400" spc="600" dirty="0">
                <a:latin typeface="Poppins" panose="00000500000000000000" pitchFamily="2" charset="-18"/>
                <a:cs typeface="Poppins" panose="00000500000000000000" pitchFamily="2" charset="-18"/>
              </a:rPr>
              <a:t>Sandbox Environments</a:t>
            </a:r>
          </a:p>
        </p:txBody>
      </p:sp>
      <p:sp>
        <p:nvSpPr>
          <p:cNvPr id="39" name="TextBox 9">
            <a:extLst>
              <a:ext uri="{FF2B5EF4-FFF2-40B4-BE49-F238E27FC236}">
                <a16:creationId xmlns:a16="http://schemas.microsoft.com/office/drawing/2014/main" id="{F2B77CB3-A600-41A0-9241-54EF976D8021}"/>
              </a:ext>
            </a:extLst>
          </p:cNvPr>
          <p:cNvSpPr txBox="1"/>
          <p:nvPr/>
        </p:nvSpPr>
        <p:spPr>
          <a:xfrm>
            <a:off x="50799" y="6311478"/>
            <a:ext cx="2022980" cy="307777"/>
          </a:xfrm>
          <a:prstGeom prst="rect">
            <a:avLst/>
          </a:prstGeom>
          <a:noFill/>
        </p:spPr>
        <p:txBody>
          <a:bodyPr wrap="square" lIns="91440" tIns="45720" rIns="91440" bIns="45720" rtlCol="0" anchor="t">
            <a:spAutoFit/>
          </a:bodyPr>
          <a:lstStyle/>
          <a:p>
            <a:pPr algn="ctr"/>
            <a:r>
              <a:rPr lang="en-US" sz="1400" dirty="0">
                <a:latin typeface="Poppins" panose="00000500000000000000" pitchFamily="2" charset="-18"/>
                <a:cs typeface="Poppins" panose="00000500000000000000" pitchFamily="2" charset="-18"/>
              </a:rPr>
              <a:t>Victor Bucicovschii</a:t>
            </a:r>
          </a:p>
        </p:txBody>
      </p:sp>
      <p:sp>
        <p:nvSpPr>
          <p:cNvPr id="40" name="TextBox 9">
            <a:extLst>
              <a:ext uri="{FF2B5EF4-FFF2-40B4-BE49-F238E27FC236}">
                <a16:creationId xmlns:a16="http://schemas.microsoft.com/office/drawing/2014/main" id="{C7476FF3-A596-4617-828C-958A7C041862}"/>
              </a:ext>
            </a:extLst>
          </p:cNvPr>
          <p:cNvSpPr txBox="1"/>
          <p:nvPr/>
        </p:nvSpPr>
        <p:spPr>
          <a:xfrm>
            <a:off x="50799" y="6516621"/>
            <a:ext cx="1921379" cy="307777"/>
          </a:xfrm>
          <a:prstGeom prst="rect">
            <a:avLst/>
          </a:prstGeom>
          <a:noFill/>
        </p:spPr>
        <p:txBody>
          <a:bodyPr wrap="square" lIns="91440" tIns="45720" rIns="91440" bIns="45720" rtlCol="0" anchor="t">
            <a:spAutoFit/>
          </a:bodyPr>
          <a:lstStyle/>
          <a:p>
            <a:pPr algn="ctr"/>
            <a:r>
              <a:rPr lang="en-US" sz="1400" dirty="0">
                <a:latin typeface="Poppins" panose="00000500000000000000" pitchFamily="2" charset="-18"/>
                <a:cs typeface="Poppins" panose="00000500000000000000" pitchFamily="2" charset="-18"/>
              </a:rPr>
              <a:t>25.11.2023</a:t>
            </a:r>
          </a:p>
        </p:txBody>
      </p:sp>
      <p:sp>
        <p:nvSpPr>
          <p:cNvPr id="41" name="TextBox 9">
            <a:extLst>
              <a:ext uri="{FF2B5EF4-FFF2-40B4-BE49-F238E27FC236}">
                <a16:creationId xmlns:a16="http://schemas.microsoft.com/office/drawing/2014/main" id="{DB47061F-D1E8-4CAE-B31B-D2BBB752B26F}"/>
              </a:ext>
            </a:extLst>
          </p:cNvPr>
          <p:cNvSpPr txBox="1"/>
          <p:nvPr/>
        </p:nvSpPr>
        <p:spPr>
          <a:xfrm>
            <a:off x="3585428" y="3706165"/>
            <a:ext cx="4472836" cy="369332"/>
          </a:xfrm>
          <a:prstGeom prst="rect">
            <a:avLst/>
          </a:prstGeom>
          <a:noFill/>
        </p:spPr>
        <p:txBody>
          <a:bodyPr wrap="square" lIns="91440" tIns="45720" rIns="91440" bIns="45720" rtlCol="0" anchor="t">
            <a:spAutoFit/>
          </a:bodyPr>
          <a:lstStyle/>
          <a:p>
            <a:r>
              <a:rPr lang="en-US" dirty="0"/>
              <a:t>Creating Efficient and Isolated Testing Realms</a:t>
            </a:r>
          </a:p>
        </p:txBody>
      </p:sp>
      <p:sp>
        <p:nvSpPr>
          <p:cNvPr id="14" name="Shape">
            <a:extLst>
              <a:ext uri="{FF2B5EF4-FFF2-40B4-BE49-F238E27FC236}">
                <a16:creationId xmlns:a16="http://schemas.microsoft.com/office/drawing/2014/main" id="{52DB0B70-2493-4960-A5B2-B14CF7A63BE3}"/>
              </a:ext>
            </a:extLst>
          </p:cNvPr>
          <p:cNvSpPr/>
          <p:nvPr/>
        </p:nvSpPr>
        <p:spPr>
          <a:xfrm rot="5400000">
            <a:off x="3837419" y="-2026927"/>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5" name="Рисунок 14">
            <a:extLst>
              <a:ext uri="{FF2B5EF4-FFF2-40B4-BE49-F238E27FC236}">
                <a16:creationId xmlns:a16="http://schemas.microsoft.com/office/drawing/2014/main" id="{DBA926E4-FA38-48DC-AF82-A3BC4F65B5F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42812148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1">
            <a:extLst>
              <a:ext uri="{FF2B5EF4-FFF2-40B4-BE49-F238E27FC236}">
                <a16:creationId xmlns:a16="http://schemas.microsoft.com/office/drawing/2014/main" id="{053347C8-6137-4964-9B09-5FF3F37A7750}"/>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pic>
        <p:nvPicPr>
          <p:cNvPr id="14" name="Obraz 13">
            <a:extLst>
              <a:ext uri="{FF2B5EF4-FFF2-40B4-BE49-F238E27FC236}">
                <a16:creationId xmlns:a16="http://schemas.microsoft.com/office/drawing/2014/main" id="{331ADA61-9E3D-40E9-AF47-F962485CCB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26" name="Obraz 13">
            <a:extLst>
              <a:ext uri="{FF2B5EF4-FFF2-40B4-BE49-F238E27FC236}">
                <a16:creationId xmlns:a16="http://schemas.microsoft.com/office/drawing/2014/main" id="{00D0BD3E-4C36-4125-B70E-F775E2DFA42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5400000">
            <a:off x="-496014" y="3131991"/>
            <a:ext cx="4228591" cy="3198775"/>
          </a:xfrm>
          <a:prstGeom prst="rect">
            <a:avLst/>
          </a:prstGeom>
        </p:spPr>
      </p:pic>
      <p:sp>
        <p:nvSpPr>
          <p:cNvPr id="12" name="Shape">
            <a:extLst>
              <a:ext uri="{FF2B5EF4-FFF2-40B4-BE49-F238E27FC236}">
                <a16:creationId xmlns:a16="http://schemas.microsoft.com/office/drawing/2014/main" id="{5735F6FE-3437-44E5-8664-BBD77F32BA9E}"/>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3" name="Obraz 4">
            <a:extLst>
              <a:ext uri="{FF2B5EF4-FFF2-40B4-BE49-F238E27FC236}">
                <a16:creationId xmlns:a16="http://schemas.microsoft.com/office/drawing/2014/main" id="{9E692D02-4879-4BEB-87C7-375E9334548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6" name="Рисунок 15">
            <a:extLst>
              <a:ext uri="{FF2B5EF4-FFF2-40B4-BE49-F238E27FC236}">
                <a16:creationId xmlns:a16="http://schemas.microsoft.com/office/drawing/2014/main" id="{ADA676C6-AA28-4516-BEA3-62FFCC7C2CF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pic>
        <p:nvPicPr>
          <p:cNvPr id="8" name="Рисунок 7">
            <a:extLst>
              <a:ext uri="{FF2B5EF4-FFF2-40B4-BE49-F238E27FC236}">
                <a16:creationId xmlns:a16="http://schemas.microsoft.com/office/drawing/2014/main" id="{705AD5E2-BFC7-4652-BFC4-4D7CE22EE06B}"/>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6000"/>
                    </a14:imgEffect>
                    <a14:imgEffect>
                      <a14:colorTemperature colorTemp="5300"/>
                    </a14:imgEffect>
                    <a14:imgEffect>
                      <a14:saturation sat="179000"/>
                    </a14:imgEffect>
                    <a14:imgEffect>
                      <a14:brightnessContrast bright="2000" contrast="7000"/>
                    </a14:imgEffect>
                  </a14:imgLayer>
                </a14:imgProps>
              </a:ext>
            </a:extLst>
          </a:blip>
          <a:stretch>
            <a:fillRect/>
          </a:stretch>
        </p:blipFill>
        <p:spPr>
          <a:xfrm>
            <a:off x="6046507" y="1400381"/>
            <a:ext cx="5561297" cy="4157145"/>
          </a:xfrm>
          <a:prstGeom prst="rect">
            <a:avLst/>
          </a:prstGeom>
          <a:noFill/>
          <a:effectLst>
            <a:softEdge rad="31750"/>
          </a:effectLst>
        </p:spPr>
      </p:pic>
      <p:pic>
        <p:nvPicPr>
          <p:cNvPr id="9" name="Рисунок 8">
            <a:extLst>
              <a:ext uri="{FF2B5EF4-FFF2-40B4-BE49-F238E27FC236}">
                <a16:creationId xmlns:a16="http://schemas.microsoft.com/office/drawing/2014/main" id="{F0C2C8FC-A82E-4C7C-B8D3-C53498975ED5}"/>
              </a:ext>
            </a:extLst>
          </p:cNvPr>
          <p:cNvPicPr>
            <a:picLocks noChangeAspect="1"/>
          </p:cNvPicPr>
          <p:nvPr/>
        </p:nvPicPr>
        <p:blipFill>
          <a:blip r:embed="rId8">
            <a:alphaModFix/>
            <a:extLst>
              <a:ext uri="{BEBA8EAE-BF5A-486C-A8C5-ECC9F3942E4B}">
                <a14:imgProps xmlns:a14="http://schemas.microsoft.com/office/drawing/2010/main">
                  <a14:imgLayer r:embed="rId9">
                    <a14:imgEffect>
                      <a14:sharpenSoften amount="24000"/>
                    </a14:imgEffect>
                    <a14:imgEffect>
                      <a14:colorTemperature colorTemp="5662"/>
                    </a14:imgEffect>
                    <a14:imgEffect>
                      <a14:saturation sat="145000"/>
                    </a14:imgEffect>
                    <a14:imgEffect>
                      <a14:brightnessContrast bright="-2000" contrast="20000"/>
                    </a14:imgEffect>
                  </a14:imgLayer>
                </a14:imgProps>
              </a:ext>
            </a:extLst>
          </a:blip>
          <a:stretch>
            <a:fillRect/>
          </a:stretch>
        </p:blipFill>
        <p:spPr>
          <a:xfrm>
            <a:off x="605923" y="1400381"/>
            <a:ext cx="5507887" cy="4157145"/>
          </a:xfrm>
          <a:prstGeom prst="rect">
            <a:avLst/>
          </a:prstGeom>
          <a:effectLst>
            <a:softEdge rad="31750"/>
          </a:effectLst>
        </p:spPr>
      </p:pic>
      <p:sp>
        <p:nvSpPr>
          <p:cNvPr id="2" name="Прямоугольник 1">
            <a:extLst>
              <a:ext uri="{FF2B5EF4-FFF2-40B4-BE49-F238E27FC236}">
                <a16:creationId xmlns:a16="http://schemas.microsoft.com/office/drawing/2014/main" id="{1C4F6F8D-D608-4F10-93AB-07FECF18B4E7}"/>
              </a:ext>
            </a:extLst>
          </p:cNvPr>
          <p:cNvSpPr/>
          <p:nvPr/>
        </p:nvSpPr>
        <p:spPr>
          <a:xfrm>
            <a:off x="3169920" y="1663394"/>
            <a:ext cx="594360" cy="266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Прямоугольник 16">
            <a:extLst>
              <a:ext uri="{FF2B5EF4-FFF2-40B4-BE49-F238E27FC236}">
                <a16:creationId xmlns:a16="http://schemas.microsoft.com/office/drawing/2014/main" id="{D0B390FA-DF98-4810-AB15-1275C1397E85}"/>
              </a:ext>
            </a:extLst>
          </p:cNvPr>
          <p:cNvSpPr/>
          <p:nvPr/>
        </p:nvSpPr>
        <p:spPr>
          <a:xfrm>
            <a:off x="3444240" y="2886034"/>
            <a:ext cx="1478279"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Прямоугольник 17">
            <a:extLst>
              <a:ext uri="{FF2B5EF4-FFF2-40B4-BE49-F238E27FC236}">
                <a16:creationId xmlns:a16="http://schemas.microsoft.com/office/drawing/2014/main" id="{80323CE8-10DD-4139-B12F-F56DFE00BF48}"/>
              </a:ext>
            </a:extLst>
          </p:cNvPr>
          <p:cNvSpPr/>
          <p:nvPr/>
        </p:nvSpPr>
        <p:spPr>
          <a:xfrm>
            <a:off x="3160739" y="3161669"/>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Прямоугольник 18">
            <a:extLst>
              <a:ext uri="{FF2B5EF4-FFF2-40B4-BE49-F238E27FC236}">
                <a16:creationId xmlns:a16="http://schemas.microsoft.com/office/drawing/2014/main" id="{52A59876-DDDA-4AE9-905B-78930C021918}"/>
              </a:ext>
            </a:extLst>
          </p:cNvPr>
          <p:cNvSpPr/>
          <p:nvPr/>
        </p:nvSpPr>
        <p:spPr>
          <a:xfrm>
            <a:off x="3319291" y="3459480"/>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Прямоугольник 19">
            <a:extLst>
              <a:ext uri="{FF2B5EF4-FFF2-40B4-BE49-F238E27FC236}">
                <a16:creationId xmlns:a16="http://schemas.microsoft.com/office/drawing/2014/main" id="{53A9F9A7-9487-47C0-9F24-3F59CF403251}"/>
              </a:ext>
            </a:extLst>
          </p:cNvPr>
          <p:cNvSpPr/>
          <p:nvPr/>
        </p:nvSpPr>
        <p:spPr>
          <a:xfrm>
            <a:off x="3640603" y="3765442"/>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Прямоугольник 20">
            <a:extLst>
              <a:ext uri="{FF2B5EF4-FFF2-40B4-BE49-F238E27FC236}">
                <a16:creationId xmlns:a16="http://schemas.microsoft.com/office/drawing/2014/main" id="{B6AD73DD-619D-4342-9812-6B0AD6B0B0DD}"/>
              </a:ext>
            </a:extLst>
          </p:cNvPr>
          <p:cNvSpPr/>
          <p:nvPr/>
        </p:nvSpPr>
        <p:spPr>
          <a:xfrm>
            <a:off x="3359867" y="4048665"/>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Прямоугольник 21">
            <a:extLst>
              <a:ext uri="{FF2B5EF4-FFF2-40B4-BE49-F238E27FC236}">
                <a16:creationId xmlns:a16="http://schemas.microsoft.com/office/drawing/2014/main" id="{3C9AEE65-E89D-4653-A689-A1683CA1E966}"/>
              </a:ext>
            </a:extLst>
          </p:cNvPr>
          <p:cNvSpPr/>
          <p:nvPr/>
        </p:nvSpPr>
        <p:spPr>
          <a:xfrm>
            <a:off x="3444240" y="4331888"/>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Прямоугольник 22">
            <a:extLst>
              <a:ext uri="{FF2B5EF4-FFF2-40B4-BE49-F238E27FC236}">
                <a16:creationId xmlns:a16="http://schemas.microsoft.com/office/drawing/2014/main" id="{2D921363-2D5C-40D1-AE86-FAB58C737270}"/>
              </a:ext>
            </a:extLst>
          </p:cNvPr>
          <p:cNvSpPr/>
          <p:nvPr/>
        </p:nvSpPr>
        <p:spPr>
          <a:xfrm>
            <a:off x="3505223" y="4606409"/>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Прямоугольник 23">
            <a:extLst>
              <a:ext uri="{FF2B5EF4-FFF2-40B4-BE49-F238E27FC236}">
                <a16:creationId xmlns:a16="http://schemas.microsoft.com/office/drawing/2014/main" id="{BEE8B117-DB5B-40DE-AB6D-4C6C7813D41A}"/>
              </a:ext>
            </a:extLst>
          </p:cNvPr>
          <p:cNvSpPr/>
          <p:nvPr/>
        </p:nvSpPr>
        <p:spPr>
          <a:xfrm>
            <a:off x="3160739" y="4880930"/>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a:extLst>
              <a:ext uri="{FF2B5EF4-FFF2-40B4-BE49-F238E27FC236}">
                <a16:creationId xmlns:a16="http://schemas.microsoft.com/office/drawing/2014/main" id="{BC9613A6-1279-4039-B257-D9CB6201EB44}"/>
              </a:ext>
            </a:extLst>
          </p:cNvPr>
          <p:cNvSpPr/>
          <p:nvPr/>
        </p:nvSpPr>
        <p:spPr>
          <a:xfrm>
            <a:off x="3109940" y="5179354"/>
            <a:ext cx="1477994" cy="1965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795680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1">
            <a:extLst>
              <a:ext uri="{FF2B5EF4-FFF2-40B4-BE49-F238E27FC236}">
                <a16:creationId xmlns:a16="http://schemas.microsoft.com/office/drawing/2014/main" id="{053347C8-6137-4964-9B09-5FF3F37A7750}"/>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pic>
        <p:nvPicPr>
          <p:cNvPr id="13" name="Obraz 4">
            <a:extLst>
              <a:ext uri="{FF2B5EF4-FFF2-40B4-BE49-F238E27FC236}">
                <a16:creationId xmlns:a16="http://schemas.microsoft.com/office/drawing/2014/main" id="{9E692D02-4879-4BEB-87C7-375E9334548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4" name="Obraz 13">
            <a:extLst>
              <a:ext uri="{FF2B5EF4-FFF2-40B4-BE49-F238E27FC236}">
                <a16:creationId xmlns:a16="http://schemas.microsoft.com/office/drawing/2014/main" id="{331ADA61-9E3D-40E9-AF47-F962485CCB0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26" name="Obraz 13">
            <a:extLst>
              <a:ext uri="{FF2B5EF4-FFF2-40B4-BE49-F238E27FC236}">
                <a16:creationId xmlns:a16="http://schemas.microsoft.com/office/drawing/2014/main" id="{00D0BD3E-4C36-4125-B70E-F775E2DFA42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5400000">
            <a:off x="-496014" y="3131991"/>
            <a:ext cx="4228591" cy="3198775"/>
          </a:xfrm>
          <a:prstGeom prst="rect">
            <a:avLst/>
          </a:prstGeom>
        </p:spPr>
      </p:pic>
      <p:sp>
        <p:nvSpPr>
          <p:cNvPr id="12" name="Shape">
            <a:extLst>
              <a:ext uri="{FF2B5EF4-FFF2-40B4-BE49-F238E27FC236}">
                <a16:creationId xmlns:a16="http://schemas.microsoft.com/office/drawing/2014/main" id="{5735F6FE-3437-44E5-8664-BBD77F32BA9E}"/>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6" name="Рисунок 15">
            <a:extLst>
              <a:ext uri="{FF2B5EF4-FFF2-40B4-BE49-F238E27FC236}">
                <a16:creationId xmlns:a16="http://schemas.microsoft.com/office/drawing/2014/main" id="{ADA676C6-AA28-4516-BEA3-62FFCC7C2CF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61389" y="0"/>
            <a:ext cx="2049195" cy="819678"/>
          </a:xfrm>
          <a:prstGeom prst="rect">
            <a:avLst/>
          </a:prstGeom>
        </p:spPr>
      </p:pic>
      <p:pic>
        <p:nvPicPr>
          <p:cNvPr id="4" name="Рисунок 3">
            <a:extLst>
              <a:ext uri="{FF2B5EF4-FFF2-40B4-BE49-F238E27FC236}">
                <a16:creationId xmlns:a16="http://schemas.microsoft.com/office/drawing/2014/main" id="{158CA340-BDDE-46FD-9B6E-ADE1E2676F7A}"/>
              </a:ext>
            </a:extLst>
          </p:cNvPr>
          <p:cNvPicPr>
            <a:picLocks noChangeAspect="1"/>
          </p:cNvPicPr>
          <p:nvPr/>
        </p:nvPicPr>
        <p:blipFill>
          <a:blip r:embed="rId6">
            <a:alphaModFix/>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5879703" y="76144"/>
            <a:ext cx="4879745" cy="5884454"/>
          </a:xfrm>
          <a:prstGeom prst="rect">
            <a:avLst/>
          </a:prstGeom>
          <a:effectLst>
            <a:softEdge rad="31750"/>
          </a:effectLst>
        </p:spPr>
      </p:pic>
      <p:pic>
        <p:nvPicPr>
          <p:cNvPr id="6" name="Рисунок 5">
            <a:extLst>
              <a:ext uri="{FF2B5EF4-FFF2-40B4-BE49-F238E27FC236}">
                <a16:creationId xmlns:a16="http://schemas.microsoft.com/office/drawing/2014/main" id="{59AEEA88-CA4C-4B86-BFAE-84699DA30863}"/>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Layer>
                </a14:imgProps>
              </a:ext>
            </a:extLst>
          </a:blip>
          <a:stretch>
            <a:fillRect/>
          </a:stretch>
        </p:blipFill>
        <p:spPr>
          <a:xfrm>
            <a:off x="325428" y="2123622"/>
            <a:ext cx="7487615" cy="4299529"/>
          </a:xfrm>
          <a:prstGeom prst="rect">
            <a:avLst/>
          </a:prstGeom>
          <a:effectLst>
            <a:softEdge rad="31750"/>
          </a:effectLst>
        </p:spPr>
      </p:pic>
    </p:spTree>
    <p:extLst>
      <p:ext uri="{BB962C8B-B14F-4D97-AF65-F5344CB8AC3E}">
        <p14:creationId xmlns:p14="http://schemas.microsoft.com/office/powerpoint/2010/main" val="3823548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1">
            <a:extLst>
              <a:ext uri="{FF2B5EF4-FFF2-40B4-BE49-F238E27FC236}">
                <a16:creationId xmlns:a16="http://schemas.microsoft.com/office/drawing/2014/main" id="{105D4F17-1690-402C-AB48-BB978368B397}"/>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6" name="Shape">
            <a:extLst>
              <a:ext uri="{FF2B5EF4-FFF2-40B4-BE49-F238E27FC236}">
                <a16:creationId xmlns:a16="http://schemas.microsoft.com/office/drawing/2014/main" id="{3B813193-A2FF-4650-81D1-E00F9C25CCC0}"/>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7" name="Obraz 4">
            <a:extLst>
              <a:ext uri="{FF2B5EF4-FFF2-40B4-BE49-F238E27FC236}">
                <a16:creationId xmlns:a16="http://schemas.microsoft.com/office/drawing/2014/main" id="{24CBA99A-6D23-4AB4-BB30-039A2EF8562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8" name="Obraz 13">
            <a:extLst>
              <a:ext uri="{FF2B5EF4-FFF2-40B4-BE49-F238E27FC236}">
                <a16:creationId xmlns:a16="http://schemas.microsoft.com/office/drawing/2014/main" id="{3FB54666-0B19-44A1-8879-40DDEBA8575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9" name="TextBox 9">
            <a:extLst>
              <a:ext uri="{FF2B5EF4-FFF2-40B4-BE49-F238E27FC236}">
                <a16:creationId xmlns:a16="http://schemas.microsoft.com/office/drawing/2014/main" id="{C18AF30D-B663-414C-B911-D1EE6B64DF27}"/>
              </a:ext>
            </a:extLst>
          </p:cNvPr>
          <p:cNvSpPr txBox="1"/>
          <p:nvPr/>
        </p:nvSpPr>
        <p:spPr>
          <a:xfrm>
            <a:off x="182880" y="2780209"/>
            <a:ext cx="11479401" cy="830997"/>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800" kern="1200" dirty="0">
                <a:effectLst/>
                <a:latin typeface="Poppins" panose="00000500000000000000" pitchFamily="2" charset="0"/>
                <a:ea typeface="+mn-ea"/>
                <a:cs typeface="Poppins" panose="00000500000000000000" pitchFamily="2" charset="0"/>
              </a:rPr>
              <a:t>Lifecycle of the Sandbox</a:t>
            </a:r>
            <a:endParaRPr lang="ru-RU" sz="4800" dirty="0">
              <a:effectLst/>
            </a:endParaRPr>
          </a:p>
        </p:txBody>
      </p:sp>
      <p:pic>
        <p:nvPicPr>
          <p:cNvPr id="20" name="Рисунок 19">
            <a:extLst>
              <a:ext uri="{FF2B5EF4-FFF2-40B4-BE49-F238E27FC236}">
                <a16:creationId xmlns:a16="http://schemas.microsoft.com/office/drawing/2014/main" id="{86E57803-0196-4206-809F-9ED984AAD59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2050626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pic>
        <p:nvPicPr>
          <p:cNvPr id="16" name="Obraz 13">
            <a:extLst>
              <a:ext uri="{FF2B5EF4-FFF2-40B4-BE49-F238E27FC236}">
                <a16:creationId xmlns:a16="http://schemas.microsoft.com/office/drawing/2014/main" id="{D381CD68-4BA4-4A11-8D23-1288B71A84D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15" name="Obraz 4">
            <a:extLst>
              <a:ext uri="{FF2B5EF4-FFF2-40B4-BE49-F238E27FC236}">
                <a16:creationId xmlns:a16="http://schemas.microsoft.com/office/drawing/2014/main" id="{0696A63C-F9A0-4356-AA8C-899B29D2F5C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24" name="Obraz 13">
            <a:extLst>
              <a:ext uri="{FF2B5EF4-FFF2-40B4-BE49-F238E27FC236}">
                <a16:creationId xmlns:a16="http://schemas.microsoft.com/office/drawing/2014/main" id="{BF2BF4FF-221F-43EF-A1E8-1336A5E72CE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5400000">
            <a:off x="-496014" y="3131991"/>
            <a:ext cx="4228591" cy="3198775"/>
          </a:xfrm>
          <a:prstGeom prst="rect">
            <a:avLst/>
          </a:prstGeom>
        </p:spPr>
      </p:pic>
      <p:sp useBgFill="1">
        <p:nvSpPr>
          <p:cNvPr id="5" name="Rectangle 11">
            <a:extLst>
              <a:ext uri="{FF2B5EF4-FFF2-40B4-BE49-F238E27FC236}">
                <a16:creationId xmlns:a16="http://schemas.microsoft.com/office/drawing/2014/main" id="{A9ECAC5D-BF1A-4229-B19B-10EB2FF9B5D7}"/>
              </a:ext>
            </a:extLst>
          </p:cNvPr>
          <p:cNvSpPr/>
          <p:nvPr/>
        </p:nvSpPr>
        <p:spPr>
          <a:xfrm>
            <a:off x="337093" y="967740"/>
            <a:ext cx="11405328" cy="5244375"/>
          </a:xfrm>
          <a:prstGeom prst="roundRect">
            <a:avLst/>
          </a:prstGeom>
          <a:ln w="76200">
            <a:gradFill flip="none" rotWithShape="1">
              <a:gsLst>
                <a:gs pos="19000">
                  <a:schemeClr val="accent1">
                    <a:lumMod val="60000"/>
                    <a:lumOff val="40000"/>
                  </a:schemeClr>
                </a:gs>
                <a:gs pos="0">
                  <a:schemeClr val="accent5">
                    <a:lumMod val="75000"/>
                  </a:schemeClr>
                </a:gs>
                <a:gs pos="52000">
                  <a:schemeClr val="accent5">
                    <a:lumMod val="75000"/>
                  </a:schemeClr>
                </a:gs>
                <a:gs pos="79000">
                  <a:schemeClr val="accent5">
                    <a:lumMod val="50000"/>
                  </a:schemeClr>
                </a:gs>
                <a:gs pos="100000">
                  <a:srgbClr val="171B50"/>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pic>
        <p:nvPicPr>
          <p:cNvPr id="17" name="Рисунок 16">
            <a:extLst>
              <a:ext uri="{FF2B5EF4-FFF2-40B4-BE49-F238E27FC236}">
                <a16:creationId xmlns:a16="http://schemas.microsoft.com/office/drawing/2014/main" id="{101B7A86-D3BB-48B1-A6F5-3E0DE6200AA4}"/>
              </a:ext>
            </a:extLst>
          </p:cNvPr>
          <p:cNvPicPr>
            <a:picLocks noChangeAspect="1"/>
          </p:cNvPicPr>
          <p:nvPr/>
        </p:nvPicPr>
        <p:blipFill>
          <a:blip r:embed="rId4"/>
          <a:stretch>
            <a:fillRect/>
          </a:stretch>
        </p:blipFill>
        <p:spPr>
          <a:xfrm>
            <a:off x="4662352" y="1251392"/>
            <a:ext cx="6682238" cy="4714789"/>
          </a:xfrm>
          <a:prstGeom prst="rect">
            <a:avLst/>
          </a:prstGeom>
          <a:effectLst>
            <a:softEdge rad="31750"/>
          </a:effectLst>
        </p:spPr>
      </p:pic>
      <p:sp useBgFill="1">
        <p:nvSpPr>
          <p:cNvPr id="6" name="Tytuł 1">
            <a:extLst>
              <a:ext uri="{FF2B5EF4-FFF2-40B4-BE49-F238E27FC236}">
                <a16:creationId xmlns:a16="http://schemas.microsoft.com/office/drawing/2014/main" id="{6A85699C-2FEF-40AB-9D06-A694A3C534BD}"/>
              </a:ext>
            </a:extLst>
          </p:cNvPr>
          <p:cNvSpPr txBox="1">
            <a:spLocks/>
          </p:cNvSpPr>
          <p:nvPr/>
        </p:nvSpPr>
        <p:spPr>
          <a:xfrm>
            <a:off x="847410" y="570048"/>
            <a:ext cx="5103810" cy="1010661"/>
          </a:xfrm>
          <a:prstGeom prst="rect">
            <a:avLst/>
          </a:prstGeom>
          <a:effectLst>
            <a:softEdge rad="31750"/>
          </a:effectLst>
        </p:spPr>
        <p:txBody>
          <a:bodyPr wrap="square"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Sandbox Automatic Deletion Workflow</a:t>
            </a:r>
          </a:p>
        </p:txBody>
      </p:sp>
      <p:sp>
        <p:nvSpPr>
          <p:cNvPr id="18" name="Rectangle 36">
            <a:extLst>
              <a:ext uri="{FF2B5EF4-FFF2-40B4-BE49-F238E27FC236}">
                <a16:creationId xmlns:a16="http://schemas.microsoft.com/office/drawing/2014/main" id="{5D6A6D51-5C18-4288-A884-750F2D9F9F1D}"/>
              </a:ext>
            </a:extLst>
          </p:cNvPr>
          <p:cNvSpPr/>
          <p:nvPr/>
        </p:nvSpPr>
        <p:spPr>
          <a:xfrm>
            <a:off x="700448" y="1881376"/>
            <a:ext cx="2431372" cy="430887"/>
          </a:xfrm>
          <a:prstGeom prst="rect">
            <a:avLst/>
          </a:prstGeom>
        </p:spPr>
        <p:txBody>
          <a:bodyPr wrap="square" lIns="91440" tIns="45720" rIns="91440" bIns="45720" anchor="t">
            <a:spAutoFit/>
          </a:bodyPr>
          <a:lstStyle/>
          <a:p>
            <a:pPr algn="just"/>
            <a:r>
              <a:rPr lang="en-US" sz="1100" b="1" dirty="0">
                <a:solidFill>
                  <a:schemeClr val="tx1">
                    <a:lumMod val="75000"/>
                    <a:lumOff val="25000"/>
                  </a:schemeClr>
                </a:solidFill>
                <a:latin typeface="Poppins Light" panose="00000400000000000000" pitchFamily="2" charset="-18"/>
                <a:cs typeface="Poppins Light" panose="00000400000000000000" pitchFamily="2" charset="-18"/>
              </a:rPr>
              <a:t>Job runs every hour and checks if there is any sandbox to delete.</a:t>
            </a:r>
            <a:endParaRPr lang="pl-PL" sz="1100" b="1" dirty="0">
              <a:solidFill>
                <a:schemeClr val="tx1">
                  <a:lumMod val="75000"/>
                  <a:lumOff val="25000"/>
                </a:schemeClr>
              </a:solidFill>
              <a:latin typeface="Poppins Light" panose="00000400000000000000" pitchFamily="2" charset="-18"/>
              <a:cs typeface="Poppins Light" panose="00000400000000000000" pitchFamily="2" charset="-18"/>
            </a:endParaRPr>
          </a:p>
        </p:txBody>
      </p:sp>
      <p:sp useBgFill="1">
        <p:nvSpPr>
          <p:cNvPr id="19" name="Symbol zastępczy zawartości 2">
            <a:extLst>
              <a:ext uri="{FF2B5EF4-FFF2-40B4-BE49-F238E27FC236}">
                <a16:creationId xmlns:a16="http://schemas.microsoft.com/office/drawing/2014/main" id="{72D3843D-F47A-490F-8D09-6A3CED4DAB47}"/>
              </a:ext>
            </a:extLst>
          </p:cNvPr>
          <p:cNvSpPr>
            <a:spLocks noGrp="1"/>
          </p:cNvSpPr>
          <p:nvPr>
            <p:ph idx="1"/>
          </p:nvPr>
        </p:nvSpPr>
        <p:spPr>
          <a:xfrm>
            <a:off x="449580" y="2481750"/>
            <a:ext cx="3733801" cy="2681398"/>
          </a:xfrm>
        </p:spPr>
        <p:txBody>
          <a:bodyPr vert="horz" lIns="91440" tIns="45720" rIns="91440" bIns="45720" rtlCol="0" anchor="t">
            <a:noAutofit/>
          </a:bodyPr>
          <a:lstStyle/>
          <a:p>
            <a:pPr marL="457200" lvl="1">
              <a:spcBef>
                <a:spcPts val="1500"/>
              </a:spcBef>
              <a:buClr>
                <a:srgbClr val="F9A939"/>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Clone repo with </a:t>
            </a:r>
            <a:r>
              <a:rPr lang="en-US" sz="1100" b="1" dirty="0" err="1">
                <a:solidFill>
                  <a:schemeClr val="tx1">
                    <a:lumMod val="85000"/>
                    <a:lumOff val="15000"/>
                  </a:schemeClr>
                </a:solidFill>
                <a:latin typeface="Poppins Light" panose="00000400000000000000" pitchFamily="2" charset="0"/>
                <a:cs typeface="Poppins Light" panose="00000400000000000000" pitchFamily="2" charset="0"/>
              </a:rPr>
              <a:t>ArgoCD</a:t>
            </a: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 configuration</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E95820"/>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Enter the k8s cluster, checks namespaces that are marked with label “sandbox = true”</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CB1924"/>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Checks the TTL of sandbox and TTL chosen by user, and if it’s greater – trigger deletion process</a:t>
            </a:r>
          </a:p>
          <a:p>
            <a:pPr marL="457200" lvl="1">
              <a:spcBef>
                <a:spcPts val="1500"/>
              </a:spcBef>
              <a:buClr>
                <a:srgbClr val="7D1936"/>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Deleting sandbox, </a:t>
            </a:r>
            <a:r>
              <a:rPr lang="en-US" sz="1100" b="1" dirty="0" err="1">
                <a:solidFill>
                  <a:schemeClr val="tx1">
                    <a:lumMod val="85000"/>
                    <a:lumOff val="15000"/>
                  </a:schemeClr>
                </a:solidFill>
                <a:latin typeface="Poppins Light" panose="00000400000000000000" pitchFamily="2" charset="0"/>
                <a:cs typeface="Poppins Light" panose="00000400000000000000" pitchFamily="2" charset="0"/>
              </a:rPr>
              <a:t>ArgoCD</a:t>
            </a: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 waits until process is finished and deleting remote branch of this sandbox</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171B50"/>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Sends notification to slack</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171B50"/>
              </a:buClr>
              <a:buSzPct val="150000"/>
            </a:pP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p:txBody>
      </p:sp>
      <p:pic>
        <p:nvPicPr>
          <p:cNvPr id="21" name="Рисунок 20">
            <a:extLst>
              <a:ext uri="{FF2B5EF4-FFF2-40B4-BE49-F238E27FC236}">
                <a16:creationId xmlns:a16="http://schemas.microsoft.com/office/drawing/2014/main" id="{677CDD6B-CC5E-4B1E-BE17-2FE82963FF8A}"/>
              </a:ext>
            </a:extLst>
          </p:cNvPr>
          <p:cNvPicPr>
            <a:picLocks noChangeAspect="1"/>
          </p:cNvPicPr>
          <p:nvPr/>
        </p:nvPicPr>
        <p:blipFill>
          <a:blip r:embed="rId5"/>
          <a:stretch>
            <a:fillRect/>
          </a:stretch>
        </p:blipFill>
        <p:spPr>
          <a:xfrm>
            <a:off x="4662352" y="5966181"/>
            <a:ext cx="3943900" cy="612279"/>
          </a:xfrm>
          <a:prstGeom prst="rect">
            <a:avLst/>
          </a:prstGeom>
          <a:effectLst>
            <a:softEdge rad="31750"/>
          </a:effectLst>
        </p:spPr>
      </p:pic>
      <p:sp>
        <p:nvSpPr>
          <p:cNvPr id="25" name="Rectangle 11">
            <a:extLst>
              <a:ext uri="{FF2B5EF4-FFF2-40B4-BE49-F238E27FC236}">
                <a16:creationId xmlns:a16="http://schemas.microsoft.com/office/drawing/2014/main" id="{AB072ED9-2DFB-4A56-8A72-E4F23582C94A}"/>
              </a:ext>
            </a:extLst>
          </p:cNvPr>
          <p:cNvSpPr/>
          <p:nvPr/>
        </p:nvSpPr>
        <p:spPr>
          <a:xfrm>
            <a:off x="556260" y="1694851"/>
            <a:ext cx="3919947" cy="3372449"/>
          </a:xfrm>
          <a:prstGeom prst="roundRect">
            <a:avLst/>
          </a:prstGeom>
          <a:noFill/>
          <a:ln w="31750">
            <a:gradFill flip="none" rotWithShape="1">
              <a:gsLst>
                <a:gs pos="19000">
                  <a:schemeClr val="accent1">
                    <a:lumMod val="75000"/>
                  </a:schemeClr>
                </a:gs>
                <a:gs pos="0">
                  <a:schemeClr val="accent5">
                    <a:lumMod val="75000"/>
                  </a:schemeClr>
                </a:gs>
                <a:gs pos="52000">
                  <a:schemeClr val="accent5">
                    <a:lumMod val="75000"/>
                  </a:schemeClr>
                </a:gs>
                <a:gs pos="79000">
                  <a:schemeClr val="accent5">
                    <a:lumMod val="50000"/>
                  </a:schemeClr>
                </a:gs>
                <a:gs pos="100000">
                  <a:srgbClr val="171B50"/>
                </a:gs>
              </a:gsLst>
              <a:lin ang="3000000" scaled="0"/>
              <a:tileRect/>
            </a:gradFill>
            <a:prstDash val="dash"/>
            <a:extLst>
              <a:ext uri="{C807C97D-BFC1-408E-A445-0C87EB9F89A2}">
                <ask:lineSketchStyleProps xmlns:ask="http://schemas.microsoft.com/office/drawing/2018/sketchyshapes" sd="981765707">
                  <a:custGeom>
                    <a:avLst/>
                    <a:gdLst>
                      <a:gd name="connsiteX0" fmla="*/ 0 w 3919947"/>
                      <a:gd name="connsiteY0" fmla="*/ 653338 h 4195409"/>
                      <a:gd name="connsiteX1" fmla="*/ 653338 w 3919947"/>
                      <a:gd name="connsiteY1" fmla="*/ 0 h 4195409"/>
                      <a:gd name="connsiteX2" fmla="*/ 1306656 w 3919947"/>
                      <a:gd name="connsiteY2" fmla="*/ 0 h 4195409"/>
                      <a:gd name="connsiteX3" fmla="*/ 2012239 w 3919947"/>
                      <a:gd name="connsiteY3" fmla="*/ 0 h 4195409"/>
                      <a:gd name="connsiteX4" fmla="*/ 3266609 w 3919947"/>
                      <a:gd name="connsiteY4" fmla="*/ 0 h 4195409"/>
                      <a:gd name="connsiteX5" fmla="*/ 3919947 w 3919947"/>
                      <a:gd name="connsiteY5" fmla="*/ 653338 h 4195409"/>
                      <a:gd name="connsiteX6" fmla="*/ 3919947 w 3919947"/>
                      <a:gd name="connsiteY6" fmla="*/ 1231085 h 4195409"/>
                      <a:gd name="connsiteX7" fmla="*/ 3919947 w 3919947"/>
                      <a:gd name="connsiteY7" fmla="*/ 1837719 h 4195409"/>
                      <a:gd name="connsiteX8" fmla="*/ 3919947 w 3919947"/>
                      <a:gd name="connsiteY8" fmla="*/ 2444352 h 4195409"/>
                      <a:gd name="connsiteX9" fmla="*/ 3919947 w 3919947"/>
                      <a:gd name="connsiteY9" fmla="*/ 2935437 h 4195409"/>
                      <a:gd name="connsiteX10" fmla="*/ 3919947 w 3919947"/>
                      <a:gd name="connsiteY10" fmla="*/ 3542071 h 4195409"/>
                      <a:gd name="connsiteX11" fmla="*/ 3266609 w 3919947"/>
                      <a:gd name="connsiteY11" fmla="*/ 4195409 h 4195409"/>
                      <a:gd name="connsiteX12" fmla="*/ 2587159 w 3919947"/>
                      <a:gd name="connsiteY12" fmla="*/ 4195409 h 4195409"/>
                      <a:gd name="connsiteX13" fmla="*/ 1959974 w 3919947"/>
                      <a:gd name="connsiteY13" fmla="*/ 4195409 h 4195409"/>
                      <a:gd name="connsiteX14" fmla="*/ 1280523 w 3919947"/>
                      <a:gd name="connsiteY14" fmla="*/ 4195409 h 4195409"/>
                      <a:gd name="connsiteX15" fmla="*/ 653338 w 3919947"/>
                      <a:gd name="connsiteY15" fmla="*/ 4195409 h 4195409"/>
                      <a:gd name="connsiteX16" fmla="*/ 0 w 3919947"/>
                      <a:gd name="connsiteY16" fmla="*/ 3542071 h 4195409"/>
                      <a:gd name="connsiteX17" fmla="*/ 0 w 3919947"/>
                      <a:gd name="connsiteY17" fmla="*/ 2993212 h 4195409"/>
                      <a:gd name="connsiteX18" fmla="*/ 0 w 3919947"/>
                      <a:gd name="connsiteY18" fmla="*/ 2415465 h 4195409"/>
                      <a:gd name="connsiteX19" fmla="*/ 0 w 3919947"/>
                      <a:gd name="connsiteY19" fmla="*/ 1779944 h 4195409"/>
                      <a:gd name="connsiteX20" fmla="*/ 0 w 3919947"/>
                      <a:gd name="connsiteY20" fmla="*/ 1144423 h 4195409"/>
                      <a:gd name="connsiteX21" fmla="*/ 0 w 3919947"/>
                      <a:gd name="connsiteY21" fmla="*/ 653338 h 4195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9947" h="4195409" extrusionOk="0">
                        <a:moveTo>
                          <a:pt x="0" y="653338"/>
                        </a:moveTo>
                        <a:cubicBezTo>
                          <a:pt x="-16213" y="320954"/>
                          <a:pt x="263140" y="-12128"/>
                          <a:pt x="653338" y="0"/>
                        </a:cubicBezTo>
                        <a:cubicBezTo>
                          <a:pt x="907582" y="11762"/>
                          <a:pt x="1068595" y="-13618"/>
                          <a:pt x="1306656" y="0"/>
                        </a:cubicBezTo>
                        <a:cubicBezTo>
                          <a:pt x="1544717" y="13618"/>
                          <a:pt x="1738439" y="-32799"/>
                          <a:pt x="2012239" y="0"/>
                        </a:cubicBezTo>
                        <a:cubicBezTo>
                          <a:pt x="2286039" y="32799"/>
                          <a:pt x="2801292" y="-33584"/>
                          <a:pt x="3266609" y="0"/>
                        </a:cubicBezTo>
                        <a:cubicBezTo>
                          <a:pt x="3629652" y="26021"/>
                          <a:pt x="3911644" y="213877"/>
                          <a:pt x="3919947" y="653338"/>
                        </a:cubicBezTo>
                        <a:cubicBezTo>
                          <a:pt x="3943545" y="877098"/>
                          <a:pt x="3902501" y="1113338"/>
                          <a:pt x="3919947" y="1231085"/>
                        </a:cubicBezTo>
                        <a:cubicBezTo>
                          <a:pt x="3937393" y="1348832"/>
                          <a:pt x="3934726" y="1595153"/>
                          <a:pt x="3919947" y="1837719"/>
                        </a:cubicBezTo>
                        <a:cubicBezTo>
                          <a:pt x="3905168" y="2080285"/>
                          <a:pt x="3928890" y="2214969"/>
                          <a:pt x="3919947" y="2444352"/>
                        </a:cubicBezTo>
                        <a:cubicBezTo>
                          <a:pt x="3911004" y="2673735"/>
                          <a:pt x="3926930" y="2751592"/>
                          <a:pt x="3919947" y="2935437"/>
                        </a:cubicBezTo>
                        <a:cubicBezTo>
                          <a:pt x="3912964" y="3119283"/>
                          <a:pt x="3898954" y="3311239"/>
                          <a:pt x="3919947" y="3542071"/>
                        </a:cubicBezTo>
                        <a:cubicBezTo>
                          <a:pt x="3893132" y="3910011"/>
                          <a:pt x="3623921" y="4184029"/>
                          <a:pt x="3266609" y="4195409"/>
                        </a:cubicBezTo>
                        <a:cubicBezTo>
                          <a:pt x="3064786" y="4219618"/>
                          <a:pt x="2753018" y="4170495"/>
                          <a:pt x="2587159" y="4195409"/>
                        </a:cubicBezTo>
                        <a:cubicBezTo>
                          <a:pt x="2421300" y="4220324"/>
                          <a:pt x="2198967" y="4181133"/>
                          <a:pt x="1959974" y="4195409"/>
                        </a:cubicBezTo>
                        <a:cubicBezTo>
                          <a:pt x="1720981" y="4209685"/>
                          <a:pt x="1567920" y="4201850"/>
                          <a:pt x="1280523" y="4195409"/>
                        </a:cubicBezTo>
                        <a:cubicBezTo>
                          <a:pt x="993126" y="4188968"/>
                          <a:pt x="891336" y="4183999"/>
                          <a:pt x="653338" y="4195409"/>
                        </a:cubicBezTo>
                        <a:cubicBezTo>
                          <a:pt x="282592" y="4180725"/>
                          <a:pt x="-77763" y="3945735"/>
                          <a:pt x="0" y="3542071"/>
                        </a:cubicBezTo>
                        <a:cubicBezTo>
                          <a:pt x="-25397" y="3356550"/>
                          <a:pt x="21065" y="3193188"/>
                          <a:pt x="0" y="2993212"/>
                        </a:cubicBezTo>
                        <a:cubicBezTo>
                          <a:pt x="-21065" y="2793236"/>
                          <a:pt x="-22122" y="2561366"/>
                          <a:pt x="0" y="2415465"/>
                        </a:cubicBezTo>
                        <a:cubicBezTo>
                          <a:pt x="22122" y="2269564"/>
                          <a:pt x="20523" y="2052366"/>
                          <a:pt x="0" y="1779944"/>
                        </a:cubicBezTo>
                        <a:cubicBezTo>
                          <a:pt x="-20523" y="1507522"/>
                          <a:pt x="27175" y="1306851"/>
                          <a:pt x="0" y="1144423"/>
                        </a:cubicBezTo>
                        <a:cubicBezTo>
                          <a:pt x="-27175" y="981995"/>
                          <a:pt x="5855" y="824270"/>
                          <a:pt x="0" y="653338"/>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sz="2000">
              <a:latin typeface="Poppins" panose="00000500000000000000" pitchFamily="2" charset="-18"/>
              <a:cs typeface="Poppins" panose="00000500000000000000" pitchFamily="2" charset="-18"/>
            </a:endParaRPr>
          </a:p>
        </p:txBody>
      </p:sp>
      <p:sp useBgFill="1">
        <p:nvSpPr>
          <p:cNvPr id="11" name="Prostokąt 36">
            <a:extLst>
              <a:ext uri="{FF2B5EF4-FFF2-40B4-BE49-F238E27FC236}">
                <a16:creationId xmlns:a16="http://schemas.microsoft.com/office/drawing/2014/main" id="{7F5C01FA-081C-4330-9637-A9C93057FD13}"/>
              </a:ext>
            </a:extLst>
          </p:cNvPr>
          <p:cNvSpPr/>
          <p:nvPr/>
        </p:nvSpPr>
        <p:spPr>
          <a:xfrm>
            <a:off x="10442042" y="45999"/>
            <a:ext cx="1721230" cy="855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12" name="Рисунок 11">
            <a:extLst>
              <a:ext uri="{FF2B5EF4-FFF2-40B4-BE49-F238E27FC236}">
                <a16:creationId xmlns:a16="http://schemas.microsoft.com/office/drawing/2014/main" id="{9C3083D7-9481-4077-98FB-7F7D19702B4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020573" y="-666074"/>
            <a:ext cx="2120628" cy="848251"/>
          </a:xfrm>
          <a:prstGeom prst="rect">
            <a:avLst/>
          </a:prstGeom>
        </p:spPr>
      </p:pic>
    </p:spTree>
    <p:extLst>
      <p:ext uri="{BB962C8B-B14F-4D97-AF65-F5344CB8AC3E}">
        <p14:creationId xmlns:p14="http://schemas.microsoft.com/office/powerpoint/2010/main" val="378769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useBgFill="1">
        <p:nvSpPr>
          <p:cNvPr id="5" name="Rectangle 11">
            <a:extLst>
              <a:ext uri="{FF2B5EF4-FFF2-40B4-BE49-F238E27FC236}">
                <a16:creationId xmlns:a16="http://schemas.microsoft.com/office/drawing/2014/main" id="{A9ECAC5D-BF1A-4229-B19B-10EB2FF9B5D7}"/>
              </a:ext>
            </a:extLst>
          </p:cNvPr>
          <p:cNvSpPr/>
          <p:nvPr/>
        </p:nvSpPr>
        <p:spPr>
          <a:xfrm>
            <a:off x="175260" y="967740"/>
            <a:ext cx="11856719" cy="5671229"/>
          </a:xfrm>
          <a:prstGeom prst="roundRect">
            <a:avLst/>
          </a:prstGeom>
          <a:ln w="76200">
            <a:gradFill flip="none" rotWithShape="1">
              <a:gsLst>
                <a:gs pos="19000">
                  <a:schemeClr val="accent1">
                    <a:lumMod val="75000"/>
                  </a:schemeClr>
                </a:gs>
                <a:gs pos="0">
                  <a:schemeClr val="accent1">
                    <a:lumMod val="60000"/>
                    <a:lumOff val="40000"/>
                  </a:schemeClr>
                </a:gs>
                <a:gs pos="52000">
                  <a:schemeClr val="accent5">
                    <a:lumMod val="50000"/>
                  </a:schemeClr>
                </a:gs>
                <a:gs pos="79000">
                  <a:schemeClr val="accent6">
                    <a:lumMod val="75000"/>
                  </a:schemeClr>
                </a:gs>
                <a:gs pos="100000">
                  <a:srgbClr val="171B50"/>
                </a:gs>
              </a:gsLst>
              <a:lin ang="30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pic>
        <p:nvPicPr>
          <p:cNvPr id="2" name="Obraz 12">
            <a:extLst>
              <a:ext uri="{FF2B5EF4-FFF2-40B4-BE49-F238E27FC236}">
                <a16:creationId xmlns:a16="http://schemas.microsoft.com/office/drawing/2014/main" id="{F5D5C03B-5C47-4BD5-A38A-797FF5F83D1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0083" b="21607"/>
          <a:stretch/>
        </p:blipFill>
        <p:spPr>
          <a:xfrm rot="10800000">
            <a:off x="-9833" y="-9832"/>
            <a:ext cx="2180576" cy="1884352"/>
          </a:xfrm>
          <a:prstGeom prst="rect">
            <a:avLst/>
          </a:prstGeom>
        </p:spPr>
      </p:pic>
      <p:pic>
        <p:nvPicPr>
          <p:cNvPr id="9" name="Рисунок 8">
            <a:extLst>
              <a:ext uri="{FF2B5EF4-FFF2-40B4-BE49-F238E27FC236}">
                <a16:creationId xmlns:a16="http://schemas.microsoft.com/office/drawing/2014/main" id="{C254A843-B31F-4DDE-966F-E13F33E1DB0B}"/>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17000"/>
                    </a14:imgEffect>
                    <a14:imgEffect>
                      <a14:colorTemperature colorTemp="5900"/>
                    </a14:imgEffect>
                    <a14:imgEffect>
                      <a14:brightnessContrast contrast="-14000"/>
                    </a14:imgEffect>
                  </a14:imgLayer>
                </a14:imgProps>
              </a:ext>
            </a:extLst>
          </a:blip>
          <a:stretch>
            <a:fillRect/>
          </a:stretch>
        </p:blipFill>
        <p:spPr>
          <a:xfrm>
            <a:off x="4830897" y="1233443"/>
            <a:ext cx="6848750" cy="4944064"/>
          </a:xfrm>
          <a:prstGeom prst="rect">
            <a:avLst/>
          </a:prstGeom>
          <a:effectLst>
            <a:outerShdw blurRad="50800" dist="38100" dir="5400000" algn="t" rotWithShape="0">
              <a:prstClr val="black">
                <a:alpha val="40000"/>
              </a:prstClr>
            </a:outerShdw>
            <a:softEdge rad="31750"/>
          </a:effectLst>
          <a:scene3d>
            <a:camera prst="orthographicFront"/>
            <a:lightRig rig="threePt" dir="t"/>
          </a:scene3d>
          <a:sp3d/>
        </p:spPr>
      </p:pic>
      <p:pic>
        <p:nvPicPr>
          <p:cNvPr id="13" name="Рисунок 12">
            <a:extLst>
              <a:ext uri="{FF2B5EF4-FFF2-40B4-BE49-F238E27FC236}">
                <a16:creationId xmlns:a16="http://schemas.microsoft.com/office/drawing/2014/main" id="{F099DE99-53AE-4BE2-9E11-4C114CD4DFCA}"/>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5900"/>
                    </a14:imgEffect>
                  </a14:imgLayer>
                </a14:imgProps>
              </a:ext>
            </a:extLst>
          </a:blip>
          <a:stretch>
            <a:fillRect/>
          </a:stretch>
        </p:blipFill>
        <p:spPr>
          <a:xfrm>
            <a:off x="283944" y="1694206"/>
            <a:ext cx="4546953" cy="1834103"/>
          </a:xfrm>
          <a:prstGeom prst="rect">
            <a:avLst/>
          </a:prstGeom>
          <a:ln>
            <a:solidFill>
              <a:schemeClr val="accent2">
                <a:lumMod val="75000"/>
              </a:schemeClr>
            </a:solidFill>
          </a:ln>
          <a:effectLst>
            <a:softEdge rad="31750"/>
          </a:effectLst>
        </p:spPr>
      </p:pic>
      <p:sp useBgFill="1">
        <p:nvSpPr>
          <p:cNvPr id="6" name="Tytuł 1">
            <a:extLst>
              <a:ext uri="{FF2B5EF4-FFF2-40B4-BE49-F238E27FC236}">
                <a16:creationId xmlns:a16="http://schemas.microsoft.com/office/drawing/2014/main" id="{6A85699C-2FEF-40AB-9D06-A694A3C534BD}"/>
              </a:ext>
            </a:extLst>
          </p:cNvPr>
          <p:cNvSpPr txBox="1">
            <a:spLocks/>
          </p:cNvSpPr>
          <p:nvPr/>
        </p:nvSpPr>
        <p:spPr>
          <a:xfrm>
            <a:off x="650264" y="635771"/>
            <a:ext cx="5620654" cy="1030515"/>
          </a:xfrm>
          <a:prstGeom prst="rect">
            <a:avLst/>
          </a:prstGeom>
          <a:effectLst>
            <a:softEdge rad="31750"/>
          </a:effectLst>
        </p:spPr>
        <p:txBody>
          <a:bodyPr wrap="square"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Sandbox Manual Deletion Workflow</a:t>
            </a:r>
          </a:p>
        </p:txBody>
      </p:sp>
      <p:pic>
        <p:nvPicPr>
          <p:cNvPr id="15" name="Рисунок 14">
            <a:extLst>
              <a:ext uri="{FF2B5EF4-FFF2-40B4-BE49-F238E27FC236}">
                <a16:creationId xmlns:a16="http://schemas.microsoft.com/office/drawing/2014/main" id="{BCEB76CC-9027-4D94-BAE4-71D17A08E538}"/>
              </a:ext>
            </a:extLst>
          </p:cNvPr>
          <p:cNvPicPr>
            <a:picLocks noChangeAspect="1"/>
          </p:cNvPicPr>
          <p:nvPr/>
        </p:nvPicPr>
        <p:blipFill>
          <a:blip r:embed="rId7">
            <a:extLst>
              <a:ext uri="{BEBA8EAE-BF5A-486C-A8C5-ECC9F3942E4B}">
                <a14:imgProps xmlns:a14="http://schemas.microsoft.com/office/drawing/2010/main">
                  <a14:imgLayer r:embed="rId8">
                    <a14:imgEffect>
                      <a14:colorTemperature colorTemp="5900"/>
                    </a14:imgEffect>
                  </a14:imgLayer>
                </a14:imgProps>
              </a:ext>
            </a:extLst>
          </a:blip>
          <a:stretch>
            <a:fillRect/>
          </a:stretch>
        </p:blipFill>
        <p:spPr>
          <a:xfrm>
            <a:off x="5501102" y="6143899"/>
            <a:ext cx="3848637" cy="628738"/>
          </a:xfrm>
          <a:prstGeom prst="rect">
            <a:avLst/>
          </a:prstGeom>
          <a:effectLst>
            <a:softEdge rad="31750"/>
          </a:effectLst>
        </p:spPr>
      </p:pic>
      <p:sp useBgFill="1">
        <p:nvSpPr>
          <p:cNvPr id="10" name="Prostokąt 36">
            <a:extLst>
              <a:ext uri="{FF2B5EF4-FFF2-40B4-BE49-F238E27FC236}">
                <a16:creationId xmlns:a16="http://schemas.microsoft.com/office/drawing/2014/main" id="{A93A59F8-6CCE-4AAB-865F-7DE379D19366}"/>
              </a:ext>
            </a:extLst>
          </p:cNvPr>
          <p:cNvSpPr/>
          <p:nvPr/>
        </p:nvSpPr>
        <p:spPr>
          <a:xfrm>
            <a:off x="10442042" y="45999"/>
            <a:ext cx="1721230" cy="855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11" name="Рисунок 10">
            <a:extLst>
              <a:ext uri="{FF2B5EF4-FFF2-40B4-BE49-F238E27FC236}">
                <a16:creationId xmlns:a16="http://schemas.microsoft.com/office/drawing/2014/main" id="{C8F78364-7A76-4463-B1FB-2398CBF77B3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368552" y="4691"/>
            <a:ext cx="2120628" cy="848251"/>
          </a:xfrm>
          <a:prstGeom prst="rect">
            <a:avLst/>
          </a:prstGeom>
        </p:spPr>
      </p:pic>
    </p:spTree>
    <p:extLst>
      <p:ext uri="{BB962C8B-B14F-4D97-AF65-F5344CB8AC3E}">
        <p14:creationId xmlns:p14="http://schemas.microsoft.com/office/powerpoint/2010/main" val="3162098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1">
            <a:extLst>
              <a:ext uri="{FF2B5EF4-FFF2-40B4-BE49-F238E27FC236}">
                <a16:creationId xmlns:a16="http://schemas.microsoft.com/office/drawing/2014/main" id="{CDE4059E-0939-4606-8935-A6BC32BAF37B}"/>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2" name="Shape">
            <a:extLst>
              <a:ext uri="{FF2B5EF4-FFF2-40B4-BE49-F238E27FC236}">
                <a16:creationId xmlns:a16="http://schemas.microsoft.com/office/drawing/2014/main" id="{2AA4D054-C7E7-4FFA-BA45-B019EE11DE59}"/>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3" name="Obraz 4">
            <a:extLst>
              <a:ext uri="{FF2B5EF4-FFF2-40B4-BE49-F238E27FC236}">
                <a16:creationId xmlns:a16="http://schemas.microsoft.com/office/drawing/2014/main" id="{A71721C2-04AE-47A2-B41D-A804DCE02A8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4" name="Obraz 13">
            <a:extLst>
              <a:ext uri="{FF2B5EF4-FFF2-40B4-BE49-F238E27FC236}">
                <a16:creationId xmlns:a16="http://schemas.microsoft.com/office/drawing/2014/main" id="{10DF530F-031F-49F7-9C1F-8B2824C2EB4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5" name="TextBox 9">
            <a:extLst>
              <a:ext uri="{FF2B5EF4-FFF2-40B4-BE49-F238E27FC236}">
                <a16:creationId xmlns:a16="http://schemas.microsoft.com/office/drawing/2014/main" id="{D182CC65-C062-4929-A49E-7C52B9E74A05}"/>
              </a:ext>
            </a:extLst>
          </p:cNvPr>
          <p:cNvSpPr txBox="1"/>
          <p:nvPr/>
        </p:nvSpPr>
        <p:spPr>
          <a:xfrm>
            <a:off x="182880" y="2780209"/>
            <a:ext cx="11479401" cy="830997"/>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800" kern="1200" dirty="0">
                <a:effectLst/>
                <a:latin typeface="Poppins" panose="00000500000000000000" pitchFamily="2" charset="0"/>
                <a:ea typeface="+mn-ea"/>
                <a:cs typeface="Poppins" panose="00000500000000000000" pitchFamily="2" charset="0"/>
              </a:rPr>
              <a:t>Update &amp; Maintenance</a:t>
            </a:r>
            <a:endParaRPr lang="ru-RU" sz="11500" dirty="0">
              <a:effectLst/>
            </a:endParaRPr>
          </a:p>
        </p:txBody>
      </p:sp>
      <p:pic>
        <p:nvPicPr>
          <p:cNvPr id="16" name="Рисунок 15">
            <a:extLst>
              <a:ext uri="{FF2B5EF4-FFF2-40B4-BE49-F238E27FC236}">
                <a16:creationId xmlns:a16="http://schemas.microsoft.com/office/drawing/2014/main" id="{533009D3-A14D-4878-A3BA-180256A2633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3334241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pic>
        <p:nvPicPr>
          <p:cNvPr id="24" name="Obraz 13">
            <a:extLst>
              <a:ext uri="{FF2B5EF4-FFF2-40B4-BE49-F238E27FC236}">
                <a16:creationId xmlns:a16="http://schemas.microsoft.com/office/drawing/2014/main" id="{AD0AA504-4061-4C7A-904E-9EBD27A4ABF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25" name="Obraz 4">
            <a:extLst>
              <a:ext uri="{FF2B5EF4-FFF2-40B4-BE49-F238E27FC236}">
                <a16:creationId xmlns:a16="http://schemas.microsoft.com/office/drawing/2014/main" id="{3BA9E343-5900-47D9-8E96-5F54E31F168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26" name="Obraz 13">
            <a:extLst>
              <a:ext uri="{FF2B5EF4-FFF2-40B4-BE49-F238E27FC236}">
                <a16:creationId xmlns:a16="http://schemas.microsoft.com/office/drawing/2014/main" id="{EB1D41C2-3945-4702-9F96-DC44E6569A1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5400000">
            <a:off x="-496014" y="3131991"/>
            <a:ext cx="4228591" cy="3198775"/>
          </a:xfrm>
          <a:prstGeom prst="rect">
            <a:avLst/>
          </a:prstGeom>
        </p:spPr>
      </p:pic>
      <p:sp useBgFill="1">
        <p:nvSpPr>
          <p:cNvPr id="15" name="Rectangle 11">
            <a:extLst>
              <a:ext uri="{FF2B5EF4-FFF2-40B4-BE49-F238E27FC236}">
                <a16:creationId xmlns:a16="http://schemas.microsoft.com/office/drawing/2014/main" id="{E47EFD5F-57AB-43C3-B20A-3CC0A3809A69}"/>
              </a:ext>
            </a:extLst>
          </p:cNvPr>
          <p:cNvSpPr/>
          <p:nvPr/>
        </p:nvSpPr>
        <p:spPr>
          <a:xfrm>
            <a:off x="571500" y="636271"/>
            <a:ext cx="11300460" cy="5781291"/>
          </a:xfrm>
          <a:prstGeom prst="roundRect">
            <a:avLst/>
          </a:prstGeom>
          <a:ln w="76200">
            <a:gradFill flip="none" rotWithShape="1">
              <a:gsLst>
                <a:gs pos="19000">
                  <a:schemeClr val="accent6">
                    <a:lumMod val="75000"/>
                  </a:schemeClr>
                </a:gs>
                <a:gs pos="0">
                  <a:schemeClr val="accent6">
                    <a:lumMod val="50000"/>
                  </a:schemeClr>
                </a:gs>
                <a:gs pos="58000">
                  <a:schemeClr val="accent5">
                    <a:lumMod val="75000"/>
                  </a:schemeClr>
                </a:gs>
                <a:gs pos="38000">
                  <a:schemeClr val="accent5">
                    <a:lumMod val="50000"/>
                  </a:schemeClr>
                </a:gs>
                <a:gs pos="79000">
                  <a:schemeClr val="accent5">
                    <a:lumMod val="60000"/>
                    <a:lumOff val="40000"/>
                  </a:schemeClr>
                </a:gs>
                <a:gs pos="100000">
                  <a:schemeClr val="accent5">
                    <a:lumMod val="50000"/>
                  </a:schemeClr>
                </a:gs>
              </a:gsLst>
              <a:path path="rect">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useBgFill="1">
        <p:nvSpPr>
          <p:cNvPr id="19" name="Tytuł 1">
            <a:extLst>
              <a:ext uri="{FF2B5EF4-FFF2-40B4-BE49-F238E27FC236}">
                <a16:creationId xmlns:a16="http://schemas.microsoft.com/office/drawing/2014/main" id="{6D2D3E51-7D1A-4A72-BD0E-673911E4324B}"/>
              </a:ext>
            </a:extLst>
          </p:cNvPr>
          <p:cNvSpPr txBox="1">
            <a:spLocks/>
          </p:cNvSpPr>
          <p:nvPr/>
        </p:nvSpPr>
        <p:spPr>
          <a:xfrm>
            <a:off x="1267365" y="440437"/>
            <a:ext cx="3943900" cy="553613"/>
          </a:xfrm>
          <a:prstGeom prst="rect">
            <a:avLst/>
          </a:prstGeom>
        </p:spPr>
        <p:txBody>
          <a:bodyPr wrap="square"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Sandbox Update</a:t>
            </a:r>
          </a:p>
        </p:txBody>
      </p:sp>
      <p:sp>
        <p:nvSpPr>
          <p:cNvPr id="20" name="Rectangle 36">
            <a:extLst>
              <a:ext uri="{FF2B5EF4-FFF2-40B4-BE49-F238E27FC236}">
                <a16:creationId xmlns:a16="http://schemas.microsoft.com/office/drawing/2014/main" id="{A6D608E4-7AFE-43CD-A9E3-0A2C8FD1DFC2}"/>
              </a:ext>
            </a:extLst>
          </p:cNvPr>
          <p:cNvSpPr/>
          <p:nvPr/>
        </p:nvSpPr>
        <p:spPr>
          <a:xfrm>
            <a:off x="1235153" y="1782170"/>
            <a:ext cx="3366410" cy="276999"/>
          </a:xfrm>
          <a:prstGeom prst="rect">
            <a:avLst/>
          </a:prstGeom>
        </p:spPr>
        <p:txBody>
          <a:bodyPr wrap="square" lIns="91440" tIns="45720" rIns="91440" bIns="45720" anchor="t">
            <a:spAutoFit/>
          </a:bodyPr>
          <a:lstStyle/>
          <a:p>
            <a:pPr algn="just"/>
            <a:r>
              <a:rPr lang="en-US" sz="1200" b="1" dirty="0">
                <a:solidFill>
                  <a:schemeClr val="tx1">
                    <a:lumMod val="75000"/>
                    <a:lumOff val="25000"/>
                  </a:schemeClr>
                </a:solidFill>
                <a:latin typeface="Poppins Light" panose="00000400000000000000" pitchFamily="2" charset="-18"/>
                <a:cs typeface="Poppins Light" panose="00000400000000000000" pitchFamily="2" charset="-18"/>
              </a:rPr>
              <a:t>Build with Parameters to update sandbox</a:t>
            </a:r>
            <a:endParaRPr lang="pl-PL" sz="1200" b="1" dirty="0">
              <a:solidFill>
                <a:schemeClr val="tx1">
                  <a:lumMod val="75000"/>
                  <a:lumOff val="25000"/>
                </a:schemeClr>
              </a:solidFill>
              <a:latin typeface="Poppins Light" panose="00000400000000000000" pitchFamily="2" charset="-18"/>
              <a:cs typeface="Poppins Light" panose="00000400000000000000" pitchFamily="2" charset="-18"/>
            </a:endParaRPr>
          </a:p>
        </p:txBody>
      </p:sp>
      <p:sp useBgFill="1">
        <p:nvSpPr>
          <p:cNvPr id="21" name="Symbol zastępczy zawartości 2">
            <a:extLst>
              <a:ext uri="{FF2B5EF4-FFF2-40B4-BE49-F238E27FC236}">
                <a16:creationId xmlns:a16="http://schemas.microsoft.com/office/drawing/2014/main" id="{FE945CDB-C0C5-48D0-82AF-8754FC82FA20}"/>
              </a:ext>
            </a:extLst>
          </p:cNvPr>
          <p:cNvSpPr>
            <a:spLocks noGrp="1"/>
          </p:cNvSpPr>
          <p:nvPr>
            <p:ph idx="1"/>
          </p:nvPr>
        </p:nvSpPr>
        <p:spPr>
          <a:xfrm>
            <a:off x="1036626" y="2397865"/>
            <a:ext cx="3763465" cy="2696072"/>
          </a:xfrm>
        </p:spPr>
        <p:txBody>
          <a:bodyPr vert="horz" lIns="91440" tIns="45720" rIns="91440" bIns="45720" rtlCol="0" anchor="t">
            <a:noAutofit/>
          </a:bodyPr>
          <a:lstStyle/>
          <a:p>
            <a:pPr marL="457200" lvl="1">
              <a:spcBef>
                <a:spcPts val="1500"/>
              </a:spcBef>
              <a:buClr>
                <a:srgbClr val="F9A939"/>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Selection of sandbox to update</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E95820"/>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Service and version/tag selection which will be updated</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CB1924"/>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DB cleanup – it will delete current database and create a fresh one without any data</a:t>
            </a:r>
          </a:p>
          <a:p>
            <a:pPr marL="457200" lvl="1">
              <a:spcBef>
                <a:spcPts val="1500"/>
              </a:spcBef>
              <a:buClr>
                <a:srgbClr val="7D1936"/>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Proceed tests – will run e2e tests for new version if needed</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171B50"/>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Auto rollback – in case service will fail to sync – it will revert to previous version</a:t>
            </a:r>
          </a:p>
          <a:p>
            <a:pPr marL="457200" lvl="1">
              <a:spcBef>
                <a:spcPts val="1500"/>
              </a:spcBef>
              <a:buClr>
                <a:srgbClr val="171B50"/>
              </a:buClr>
              <a:buSzPct val="150000"/>
            </a:pPr>
            <a:r>
              <a:rPr lang="en-US" sz="1100" b="1" dirty="0">
                <a:solidFill>
                  <a:schemeClr val="tx1">
                    <a:lumMod val="85000"/>
                    <a:lumOff val="15000"/>
                  </a:schemeClr>
                </a:solidFill>
                <a:latin typeface="Poppins Light" panose="00000400000000000000" pitchFamily="2" charset="0"/>
                <a:cs typeface="Poppins Light" panose="00000400000000000000" pitchFamily="2" charset="0"/>
              </a:rPr>
              <a:t>Committer email – will send a notification when it’s ready</a:t>
            </a: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a:p>
            <a:pPr marL="457200" lvl="1">
              <a:spcBef>
                <a:spcPts val="1500"/>
              </a:spcBef>
              <a:buClr>
                <a:srgbClr val="171B50"/>
              </a:buClr>
              <a:buSzPct val="150000"/>
            </a:pPr>
            <a:endParaRPr lang="pl-PL" sz="1100" b="1" dirty="0">
              <a:solidFill>
                <a:schemeClr val="tx1">
                  <a:lumMod val="85000"/>
                  <a:lumOff val="15000"/>
                </a:schemeClr>
              </a:solidFill>
              <a:latin typeface="Poppins Light" panose="00000400000000000000" pitchFamily="2" charset="0"/>
              <a:cs typeface="Poppins Light" panose="00000400000000000000" pitchFamily="2" charset="0"/>
            </a:endParaRPr>
          </a:p>
        </p:txBody>
      </p:sp>
      <p:sp>
        <p:nvSpPr>
          <p:cNvPr id="23" name="Rectangle 11">
            <a:extLst>
              <a:ext uri="{FF2B5EF4-FFF2-40B4-BE49-F238E27FC236}">
                <a16:creationId xmlns:a16="http://schemas.microsoft.com/office/drawing/2014/main" id="{9B8CA2B3-C562-4C30-9304-706FD1B79071}"/>
              </a:ext>
            </a:extLst>
          </p:cNvPr>
          <p:cNvSpPr/>
          <p:nvPr/>
        </p:nvSpPr>
        <p:spPr>
          <a:xfrm>
            <a:off x="1049427" y="1345100"/>
            <a:ext cx="3943900" cy="4067076"/>
          </a:xfrm>
          <a:prstGeom prst="roundRect">
            <a:avLst/>
          </a:prstGeom>
          <a:noFill/>
          <a:ln w="19050">
            <a:gradFill flip="none" rotWithShape="1">
              <a:gsLst>
                <a:gs pos="19000">
                  <a:schemeClr val="accent6">
                    <a:lumMod val="75000"/>
                  </a:schemeClr>
                </a:gs>
                <a:gs pos="0">
                  <a:schemeClr val="accent6">
                    <a:lumMod val="50000"/>
                  </a:schemeClr>
                </a:gs>
                <a:gs pos="58000">
                  <a:schemeClr val="accent5">
                    <a:lumMod val="75000"/>
                  </a:schemeClr>
                </a:gs>
                <a:gs pos="38000">
                  <a:schemeClr val="accent5">
                    <a:lumMod val="50000"/>
                  </a:schemeClr>
                </a:gs>
                <a:gs pos="79000">
                  <a:schemeClr val="accent5">
                    <a:lumMod val="60000"/>
                    <a:lumOff val="40000"/>
                  </a:schemeClr>
                </a:gs>
                <a:gs pos="100000">
                  <a:schemeClr val="accent5">
                    <a:lumMod val="50000"/>
                  </a:schemeClr>
                </a:gs>
              </a:gsLst>
              <a:path path="rect">
                <a:fillToRect l="100000" t="100000"/>
              </a:path>
              <a:tileRect r="-100000" b="-100000"/>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27" name="Рисунок 26">
            <a:extLst>
              <a:ext uri="{FF2B5EF4-FFF2-40B4-BE49-F238E27FC236}">
                <a16:creationId xmlns:a16="http://schemas.microsoft.com/office/drawing/2014/main" id="{6CA8E5B3-80DD-4FE4-BF20-412F9232C4B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390068" y="341847"/>
            <a:ext cx="5935553" cy="6203733"/>
          </a:xfrm>
          <a:prstGeom prst="rect">
            <a:avLst/>
          </a:prstGeom>
          <a:effectLst>
            <a:softEdge rad="31750"/>
          </a:effectLst>
        </p:spPr>
      </p:pic>
      <p:sp useBgFill="1">
        <p:nvSpPr>
          <p:cNvPr id="29" name="Прямоугольник 28">
            <a:extLst>
              <a:ext uri="{FF2B5EF4-FFF2-40B4-BE49-F238E27FC236}">
                <a16:creationId xmlns:a16="http://schemas.microsoft.com/office/drawing/2014/main" id="{57D3164F-754C-4F2F-95C6-C88F579A4E9C}"/>
              </a:ext>
            </a:extLst>
          </p:cNvPr>
          <p:cNvSpPr/>
          <p:nvPr/>
        </p:nvSpPr>
        <p:spPr>
          <a:xfrm>
            <a:off x="5390068" y="4086996"/>
            <a:ext cx="2139589" cy="252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useBgFill="1">
        <p:nvSpPr>
          <p:cNvPr id="18" name="Prostokąt 36">
            <a:extLst>
              <a:ext uri="{FF2B5EF4-FFF2-40B4-BE49-F238E27FC236}">
                <a16:creationId xmlns:a16="http://schemas.microsoft.com/office/drawing/2014/main" id="{2EA9C41E-BE7D-464F-B091-A4125A247D5A}"/>
              </a:ext>
            </a:extLst>
          </p:cNvPr>
          <p:cNvSpPr/>
          <p:nvPr/>
        </p:nvSpPr>
        <p:spPr>
          <a:xfrm flipH="1">
            <a:off x="10477835" y="62430"/>
            <a:ext cx="1714165" cy="822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22" name="Рисунок 21">
            <a:extLst>
              <a:ext uri="{FF2B5EF4-FFF2-40B4-BE49-F238E27FC236}">
                <a16:creationId xmlns:a16="http://schemas.microsoft.com/office/drawing/2014/main" id="{1CD34C7D-8BA7-46A8-A975-67EB82EEE6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315671" y="-338171"/>
            <a:ext cx="2120628" cy="848251"/>
          </a:xfrm>
          <a:prstGeom prst="rect">
            <a:avLst/>
          </a:prstGeom>
        </p:spPr>
      </p:pic>
    </p:spTree>
    <p:extLst>
      <p:ext uri="{BB962C8B-B14F-4D97-AF65-F5344CB8AC3E}">
        <p14:creationId xmlns:p14="http://schemas.microsoft.com/office/powerpoint/2010/main" val="833701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6CA305AD-BE32-4008-B2A7-9EF7FED01CC0}"/>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0" name="Shape">
            <a:extLst>
              <a:ext uri="{FF2B5EF4-FFF2-40B4-BE49-F238E27FC236}">
                <a16:creationId xmlns:a16="http://schemas.microsoft.com/office/drawing/2014/main" id="{91829027-4CAF-4C42-B3E5-FF2D7355CB31}"/>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1" name="Obraz 4">
            <a:extLst>
              <a:ext uri="{FF2B5EF4-FFF2-40B4-BE49-F238E27FC236}">
                <a16:creationId xmlns:a16="http://schemas.microsoft.com/office/drawing/2014/main" id="{82F0302B-A95C-4249-B2A3-56E13D3EA63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2" name="Obraz 13">
            <a:extLst>
              <a:ext uri="{FF2B5EF4-FFF2-40B4-BE49-F238E27FC236}">
                <a16:creationId xmlns:a16="http://schemas.microsoft.com/office/drawing/2014/main" id="{87951A5B-990B-4825-A68E-650FD87688D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3" name="TextBox 9">
            <a:extLst>
              <a:ext uri="{FF2B5EF4-FFF2-40B4-BE49-F238E27FC236}">
                <a16:creationId xmlns:a16="http://schemas.microsoft.com/office/drawing/2014/main" id="{92CCAF93-DB2D-491D-8507-321EDA7A584E}"/>
              </a:ext>
            </a:extLst>
          </p:cNvPr>
          <p:cNvSpPr txBox="1"/>
          <p:nvPr/>
        </p:nvSpPr>
        <p:spPr>
          <a:xfrm>
            <a:off x="182880" y="2780209"/>
            <a:ext cx="11479401" cy="707886"/>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000" kern="1200" dirty="0">
                <a:effectLst/>
                <a:latin typeface="Poppins" panose="00000500000000000000" pitchFamily="2" charset="0"/>
                <a:ea typeface="+mn-ea"/>
                <a:cs typeface="Poppins" panose="00000500000000000000" pitchFamily="2" charset="0"/>
              </a:rPr>
              <a:t>Advantages &amp; Disadvantages</a:t>
            </a:r>
            <a:endParaRPr lang="ru-RU" sz="8800" dirty="0">
              <a:effectLst/>
            </a:endParaRPr>
          </a:p>
        </p:txBody>
      </p:sp>
      <p:pic>
        <p:nvPicPr>
          <p:cNvPr id="14" name="Рисунок 13">
            <a:extLst>
              <a:ext uri="{FF2B5EF4-FFF2-40B4-BE49-F238E27FC236}">
                <a16:creationId xmlns:a16="http://schemas.microsoft.com/office/drawing/2014/main" id="{9D6DF73E-1610-447E-A2A7-1F3D2E3529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703834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useBgFill="1">
        <p:nvSpPr>
          <p:cNvPr id="4" name="Rectangle 11">
            <a:extLst>
              <a:ext uri="{FF2B5EF4-FFF2-40B4-BE49-F238E27FC236}">
                <a16:creationId xmlns:a16="http://schemas.microsoft.com/office/drawing/2014/main" id="{689CE070-0302-4F93-BE30-5719FB728AD9}"/>
              </a:ext>
            </a:extLst>
          </p:cNvPr>
          <p:cNvSpPr/>
          <p:nvPr/>
        </p:nvSpPr>
        <p:spPr>
          <a:xfrm>
            <a:off x="849086" y="1237254"/>
            <a:ext cx="5101644" cy="4974859"/>
          </a:xfrm>
          <a:prstGeom prst="roundRect">
            <a:avLst/>
          </a:prstGeom>
          <a:ln w="76200">
            <a:gradFill flip="none" rotWithShape="1">
              <a:gsLst>
                <a:gs pos="19000">
                  <a:schemeClr val="accent5">
                    <a:lumMod val="75000"/>
                  </a:schemeClr>
                </a:gs>
                <a:gs pos="0">
                  <a:schemeClr val="accent5">
                    <a:lumMod val="50000"/>
                  </a:schemeClr>
                </a:gs>
                <a:gs pos="100000">
                  <a:schemeClr val="accent6">
                    <a:lumMod val="75000"/>
                  </a:schemeClr>
                </a:gs>
                <a:gs pos="68000">
                  <a:schemeClr val="accent6">
                    <a:lumMod val="75000"/>
                  </a:schemeClr>
                </a:gs>
                <a:gs pos="40000">
                  <a:schemeClr val="accent1">
                    <a:lumMod val="60000"/>
                    <a:lumOff val="4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useBgFill="1">
        <p:nvSpPr>
          <p:cNvPr id="5" name="Rectangle 11">
            <a:extLst>
              <a:ext uri="{FF2B5EF4-FFF2-40B4-BE49-F238E27FC236}">
                <a16:creationId xmlns:a16="http://schemas.microsoft.com/office/drawing/2014/main" id="{11F626D3-EE51-43F8-ACBC-395927FE602E}"/>
              </a:ext>
            </a:extLst>
          </p:cNvPr>
          <p:cNvSpPr/>
          <p:nvPr/>
        </p:nvSpPr>
        <p:spPr>
          <a:xfrm>
            <a:off x="6241271" y="1237254"/>
            <a:ext cx="5101644" cy="4974859"/>
          </a:xfrm>
          <a:prstGeom prst="roundRect">
            <a:avLst/>
          </a:prstGeom>
          <a:ln w="76200">
            <a:gradFill flip="none" rotWithShape="1">
              <a:gsLst>
                <a:gs pos="19000">
                  <a:schemeClr val="accent5">
                    <a:lumMod val="75000"/>
                  </a:schemeClr>
                </a:gs>
                <a:gs pos="0">
                  <a:schemeClr val="accent5">
                    <a:lumMod val="50000"/>
                  </a:schemeClr>
                </a:gs>
                <a:gs pos="100000">
                  <a:schemeClr val="accent6">
                    <a:lumMod val="75000"/>
                  </a:schemeClr>
                </a:gs>
                <a:gs pos="68000">
                  <a:schemeClr val="accent6">
                    <a:lumMod val="75000"/>
                  </a:schemeClr>
                </a:gs>
                <a:gs pos="40000">
                  <a:schemeClr val="accent1">
                    <a:lumMod val="60000"/>
                    <a:lumOff val="4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useBgFill="1">
        <p:nvSpPr>
          <p:cNvPr id="6" name="Tytuł 1">
            <a:extLst>
              <a:ext uri="{FF2B5EF4-FFF2-40B4-BE49-F238E27FC236}">
                <a16:creationId xmlns:a16="http://schemas.microsoft.com/office/drawing/2014/main" id="{03ECB027-38DA-41DF-8417-CF12BB7D4C1A}"/>
              </a:ext>
            </a:extLst>
          </p:cNvPr>
          <p:cNvSpPr>
            <a:spLocks noGrp="1"/>
          </p:cNvSpPr>
          <p:nvPr>
            <p:ph type="title"/>
          </p:nvPr>
        </p:nvSpPr>
        <p:spPr>
          <a:xfrm>
            <a:off x="1895837" y="901590"/>
            <a:ext cx="3008142" cy="549381"/>
          </a:xfrm>
        </p:spPr>
        <p:txBody>
          <a:bodyPr anchor="t">
            <a:spAutoFit/>
          </a:bodyPr>
          <a:lstStyle/>
          <a:p>
            <a:pPr algn="ctr"/>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Advantages</a:t>
            </a:r>
          </a:p>
        </p:txBody>
      </p:sp>
      <p:sp>
        <p:nvSpPr>
          <p:cNvPr id="8" name="Symbol zastępczy zawartości 2">
            <a:extLst>
              <a:ext uri="{FF2B5EF4-FFF2-40B4-BE49-F238E27FC236}">
                <a16:creationId xmlns:a16="http://schemas.microsoft.com/office/drawing/2014/main" id="{434291B0-158F-4AB4-99C8-54025D17A61F}"/>
              </a:ext>
            </a:extLst>
          </p:cNvPr>
          <p:cNvSpPr txBox="1">
            <a:spLocks/>
          </p:cNvSpPr>
          <p:nvPr/>
        </p:nvSpPr>
        <p:spPr>
          <a:xfrm>
            <a:off x="1077808" y="2114223"/>
            <a:ext cx="4644201" cy="378604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a:spcBef>
                <a:spcPts val="1500"/>
              </a:spcBef>
              <a:buClr>
                <a:srgbClr val="E95820"/>
              </a:buClr>
              <a:buSzPct val="150000"/>
            </a:pPr>
            <a:r>
              <a:rPr lang="en-US" sz="1400" b="1" dirty="0">
                <a:latin typeface="Poppins" panose="00000500000000000000" pitchFamily="2" charset="0"/>
                <a:cs typeface="Poppins" panose="00000500000000000000" pitchFamily="2" charset="0"/>
              </a:rPr>
              <a:t>Environment Consistency</a:t>
            </a:r>
            <a:r>
              <a:rPr lang="en-US" sz="1400" dirty="0">
                <a:latin typeface="Poppins" panose="00000500000000000000" pitchFamily="2" charset="0"/>
                <a:cs typeface="Poppins" panose="00000500000000000000" pitchFamily="2" charset="0"/>
              </a:rPr>
              <a:t>: Dynamic sandboxes ensure that every tester or developer works in the same kind of space, reducing the "it works on my machine".</a:t>
            </a:r>
            <a:r>
              <a:rPr lang="en-US" sz="1400" dirty="0">
                <a:solidFill>
                  <a:schemeClr val="tx1">
                    <a:lumMod val="85000"/>
                    <a:lumOff val="15000"/>
                  </a:schemeClr>
                </a:solidFill>
                <a:latin typeface="Poppins" panose="00000500000000000000" pitchFamily="2" charset="0"/>
                <a:cs typeface="Poppins" panose="00000500000000000000" pitchFamily="2" charset="0"/>
              </a:rPr>
              <a:t>​</a:t>
            </a:r>
          </a:p>
          <a:p>
            <a:pPr marL="457200" lvl="1">
              <a:spcBef>
                <a:spcPts val="1500"/>
              </a:spcBef>
              <a:buClr>
                <a:srgbClr val="CB1924"/>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Parallel Development</a:t>
            </a:r>
            <a:r>
              <a:rPr lang="en-US" sz="1400" dirty="0">
                <a:solidFill>
                  <a:schemeClr val="tx1">
                    <a:lumMod val="85000"/>
                    <a:lumOff val="15000"/>
                  </a:schemeClr>
                </a:solidFill>
                <a:latin typeface="Poppins" panose="00000500000000000000" pitchFamily="2" charset="-18"/>
                <a:cs typeface="Poppins" panose="00000500000000000000" pitchFamily="2" charset="-18"/>
              </a:rPr>
              <a:t>: Test many things at the same time in different sandboxes make development faster.​</a:t>
            </a:r>
          </a:p>
          <a:p>
            <a:pPr marL="457200" lvl="1">
              <a:spcBef>
                <a:spcPts val="1500"/>
              </a:spcBef>
              <a:buClr>
                <a:srgbClr val="7D1936"/>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Quick Feedback</a:t>
            </a:r>
            <a:r>
              <a:rPr lang="en-US" sz="1400" dirty="0">
                <a:solidFill>
                  <a:schemeClr val="tx1">
                    <a:lumMod val="85000"/>
                    <a:lumOff val="15000"/>
                  </a:schemeClr>
                </a:solidFill>
                <a:latin typeface="Poppins" panose="00000500000000000000" pitchFamily="2" charset="-18"/>
                <a:cs typeface="Poppins" panose="00000500000000000000" pitchFamily="2" charset="-18"/>
              </a:rPr>
              <a:t>: Developers can quickly see if their changes work or not in sandboxes. ​</a:t>
            </a:r>
          </a:p>
          <a:p>
            <a:pPr marL="457200" lvl="1">
              <a:spcBef>
                <a:spcPts val="1500"/>
              </a:spcBef>
              <a:buClr>
                <a:srgbClr val="171B50"/>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State Reset</a:t>
            </a:r>
            <a:r>
              <a:rPr lang="en-US" sz="1400" dirty="0">
                <a:solidFill>
                  <a:schemeClr val="tx1">
                    <a:lumMod val="85000"/>
                    <a:lumOff val="15000"/>
                  </a:schemeClr>
                </a:solidFill>
                <a:latin typeface="Poppins" panose="00000500000000000000" pitchFamily="2" charset="-18"/>
                <a:cs typeface="Poppins" panose="00000500000000000000" pitchFamily="2" charset="-18"/>
              </a:rPr>
              <a:t>: If something goes wrong, just reset the sandbox and start fresh.</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useBgFill="1">
        <p:nvSpPr>
          <p:cNvPr id="9" name="Tytuł 1">
            <a:extLst>
              <a:ext uri="{FF2B5EF4-FFF2-40B4-BE49-F238E27FC236}">
                <a16:creationId xmlns:a16="http://schemas.microsoft.com/office/drawing/2014/main" id="{1CF03EBF-7526-4B14-8C03-B3CB930DED8D}"/>
              </a:ext>
            </a:extLst>
          </p:cNvPr>
          <p:cNvSpPr txBox="1">
            <a:spLocks/>
          </p:cNvSpPr>
          <p:nvPr/>
        </p:nvSpPr>
        <p:spPr>
          <a:xfrm>
            <a:off x="7108929" y="945666"/>
            <a:ext cx="3509963" cy="553613"/>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Disadvantages</a:t>
            </a:r>
          </a:p>
        </p:txBody>
      </p:sp>
      <p:sp>
        <p:nvSpPr>
          <p:cNvPr id="10" name="Symbol zastępczy zawartości 2">
            <a:extLst>
              <a:ext uri="{FF2B5EF4-FFF2-40B4-BE49-F238E27FC236}">
                <a16:creationId xmlns:a16="http://schemas.microsoft.com/office/drawing/2014/main" id="{7DE52581-3ED8-42D8-897D-42EB94BB84BC}"/>
              </a:ext>
            </a:extLst>
          </p:cNvPr>
          <p:cNvSpPr txBox="1">
            <a:spLocks/>
          </p:cNvSpPr>
          <p:nvPr/>
        </p:nvSpPr>
        <p:spPr>
          <a:xfrm>
            <a:off x="6469992" y="2114223"/>
            <a:ext cx="4644201" cy="378604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a:spcBef>
                <a:spcPts val="1500"/>
              </a:spcBef>
              <a:buClr>
                <a:srgbClr val="F9A939"/>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Training Needed</a:t>
            </a:r>
            <a:r>
              <a:rPr lang="en-US" sz="1400" dirty="0">
                <a:solidFill>
                  <a:schemeClr val="tx1">
                    <a:lumMod val="85000"/>
                    <a:lumOff val="15000"/>
                  </a:schemeClr>
                </a:solidFill>
                <a:latin typeface="Poppins" panose="00000500000000000000" pitchFamily="2" charset="-18"/>
                <a:cs typeface="Poppins" panose="00000500000000000000" pitchFamily="2" charset="-18"/>
              </a:rPr>
              <a:t>: New team members might need extra time to learn how to use sandboxes effectively.​</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a:p>
            <a:pPr marL="457200" lvl="1">
              <a:spcBef>
                <a:spcPts val="1500"/>
              </a:spcBef>
              <a:buClr>
                <a:srgbClr val="E95820"/>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Unexpected Errors</a:t>
            </a:r>
            <a:r>
              <a:rPr lang="en-US" sz="1400" dirty="0">
                <a:solidFill>
                  <a:schemeClr val="tx1">
                    <a:lumMod val="85000"/>
                    <a:lumOff val="15000"/>
                  </a:schemeClr>
                </a:solidFill>
                <a:latin typeface="Poppins" panose="00000500000000000000" pitchFamily="2" charset="-18"/>
                <a:cs typeface="Poppins" panose="00000500000000000000" pitchFamily="2" charset="-18"/>
              </a:rPr>
              <a:t>: Sometimes, weird bugs can pop up in a sandbox but not in the main system, leading to confusion.​</a:t>
            </a:r>
          </a:p>
          <a:p>
            <a:pPr marL="457200" lvl="1">
              <a:spcBef>
                <a:spcPts val="1500"/>
              </a:spcBef>
              <a:buClr>
                <a:srgbClr val="CB1924"/>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Maintenance</a:t>
            </a:r>
            <a:r>
              <a:rPr lang="en-US" sz="1400" dirty="0">
                <a:solidFill>
                  <a:schemeClr val="tx1">
                    <a:lumMod val="85000"/>
                    <a:lumOff val="15000"/>
                  </a:schemeClr>
                </a:solidFill>
                <a:latin typeface="Poppins" panose="00000500000000000000" pitchFamily="2" charset="-18"/>
                <a:cs typeface="Poppins" panose="00000500000000000000" pitchFamily="2" charset="-18"/>
              </a:rPr>
              <a:t>: Over time, there will be a need for regular updates and patches for the sandbox environments to keep them up to date.</a:t>
            </a:r>
          </a:p>
          <a:p>
            <a:pPr marL="457200" lvl="1">
              <a:spcBef>
                <a:spcPts val="1500"/>
              </a:spcBef>
              <a:buClr>
                <a:srgbClr val="CB1924"/>
              </a:buClr>
              <a:buSzPct val="150000"/>
            </a:pPr>
            <a:r>
              <a:rPr lang="en-US" sz="1400" b="1" dirty="0">
                <a:solidFill>
                  <a:schemeClr val="tx1">
                    <a:lumMod val="85000"/>
                    <a:lumOff val="15000"/>
                  </a:schemeClr>
                </a:solidFill>
                <a:latin typeface="Poppins" panose="00000500000000000000" pitchFamily="2" charset="-18"/>
                <a:cs typeface="Poppins" panose="00000500000000000000" pitchFamily="2" charset="-18"/>
              </a:rPr>
              <a:t>Complexity in Setup</a:t>
            </a:r>
            <a:r>
              <a:rPr lang="en-US" sz="1400" dirty="0">
                <a:solidFill>
                  <a:schemeClr val="tx1">
                    <a:lumMod val="85000"/>
                    <a:lumOff val="15000"/>
                  </a:schemeClr>
                </a:solidFill>
                <a:latin typeface="Poppins" panose="00000500000000000000" pitchFamily="2" charset="-18"/>
                <a:cs typeface="Poppins" panose="00000500000000000000" pitchFamily="2" charset="-18"/>
              </a:rPr>
              <a:t>: Require complex setup and configurations in the initial stages (creation of sandbox infrastructure).​</a:t>
            </a:r>
          </a:p>
        </p:txBody>
      </p:sp>
      <p:sp useBgFill="1">
        <p:nvSpPr>
          <p:cNvPr id="11" name="Prostokąt 36">
            <a:extLst>
              <a:ext uri="{FF2B5EF4-FFF2-40B4-BE49-F238E27FC236}">
                <a16:creationId xmlns:a16="http://schemas.microsoft.com/office/drawing/2014/main" id="{17203067-6F50-49CC-8E09-80566A2EE290}"/>
              </a:ext>
            </a:extLst>
          </p:cNvPr>
          <p:cNvSpPr/>
          <p:nvPr/>
        </p:nvSpPr>
        <p:spPr>
          <a:xfrm flipH="1">
            <a:off x="10458327" y="186168"/>
            <a:ext cx="1714165" cy="822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12" name="Рисунок 11">
            <a:extLst>
              <a:ext uri="{FF2B5EF4-FFF2-40B4-BE49-F238E27FC236}">
                <a16:creationId xmlns:a16="http://schemas.microsoft.com/office/drawing/2014/main" id="{B2BCFA7D-8BE3-406F-B227-F990B414997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57123" y="26720"/>
            <a:ext cx="2120628" cy="848251"/>
          </a:xfrm>
          <a:prstGeom prst="rect">
            <a:avLst/>
          </a:prstGeom>
        </p:spPr>
      </p:pic>
    </p:spTree>
    <p:extLst>
      <p:ext uri="{BB962C8B-B14F-4D97-AF65-F5344CB8AC3E}">
        <p14:creationId xmlns:p14="http://schemas.microsoft.com/office/powerpoint/2010/main" val="3819258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1">
            <a:extLst>
              <a:ext uri="{FF2B5EF4-FFF2-40B4-BE49-F238E27FC236}">
                <a16:creationId xmlns:a16="http://schemas.microsoft.com/office/drawing/2014/main" id="{44F04894-AAD5-4AFE-A853-F2C45D97DD33}"/>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1" name="Shape">
            <a:extLst>
              <a:ext uri="{FF2B5EF4-FFF2-40B4-BE49-F238E27FC236}">
                <a16:creationId xmlns:a16="http://schemas.microsoft.com/office/drawing/2014/main" id="{B8C61645-657A-4E57-9D59-1CF70C9C6530}"/>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2" name="Obraz 4">
            <a:extLst>
              <a:ext uri="{FF2B5EF4-FFF2-40B4-BE49-F238E27FC236}">
                <a16:creationId xmlns:a16="http://schemas.microsoft.com/office/drawing/2014/main" id="{9B496129-1587-40CA-99C3-3D05DBDB696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3" name="Obraz 13">
            <a:extLst>
              <a:ext uri="{FF2B5EF4-FFF2-40B4-BE49-F238E27FC236}">
                <a16:creationId xmlns:a16="http://schemas.microsoft.com/office/drawing/2014/main" id="{F99CAA02-4C60-46A0-90FE-EFD61D91EE2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4" name="TextBox 9">
            <a:extLst>
              <a:ext uri="{FF2B5EF4-FFF2-40B4-BE49-F238E27FC236}">
                <a16:creationId xmlns:a16="http://schemas.microsoft.com/office/drawing/2014/main" id="{1B67D245-D87F-4A25-9A11-3EE051C76C98}"/>
              </a:ext>
            </a:extLst>
          </p:cNvPr>
          <p:cNvSpPr txBox="1"/>
          <p:nvPr/>
        </p:nvSpPr>
        <p:spPr>
          <a:xfrm>
            <a:off x="182880" y="2780209"/>
            <a:ext cx="11479401" cy="769441"/>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400" kern="1200" dirty="0">
                <a:effectLst/>
                <a:latin typeface="Poppins" panose="00000500000000000000" pitchFamily="2" charset="0"/>
                <a:ea typeface="+mn-ea"/>
                <a:cs typeface="Poppins" panose="00000500000000000000" pitchFamily="2" charset="0"/>
              </a:rPr>
              <a:t>Q&amp;A</a:t>
            </a:r>
            <a:endParaRPr lang="ru-RU" sz="8000" dirty="0">
              <a:effectLst/>
            </a:endParaRPr>
          </a:p>
        </p:txBody>
      </p:sp>
      <p:pic>
        <p:nvPicPr>
          <p:cNvPr id="15" name="Рисунок 14">
            <a:extLst>
              <a:ext uri="{FF2B5EF4-FFF2-40B4-BE49-F238E27FC236}">
                <a16:creationId xmlns:a16="http://schemas.microsoft.com/office/drawing/2014/main" id="{BDE42860-E90C-4273-93BC-0F75EB1ADBC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
        <p:nvSpPr>
          <p:cNvPr id="16" name="TextBox 9">
            <a:extLst>
              <a:ext uri="{FF2B5EF4-FFF2-40B4-BE49-F238E27FC236}">
                <a16:creationId xmlns:a16="http://schemas.microsoft.com/office/drawing/2014/main" id="{02DCFC75-31C0-44FC-8F7A-28FEC559DE64}"/>
              </a:ext>
            </a:extLst>
          </p:cNvPr>
          <p:cNvSpPr txBox="1"/>
          <p:nvPr/>
        </p:nvSpPr>
        <p:spPr>
          <a:xfrm>
            <a:off x="50799" y="5719995"/>
            <a:ext cx="3526697" cy="769441"/>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400" dirty="0">
                <a:latin typeface="Poppins" panose="00000500000000000000" pitchFamily="2" charset="0"/>
                <a:cs typeface="Poppins" panose="00000500000000000000" pitchFamily="2" charset="0"/>
              </a:rPr>
              <a:t>Thank you!</a:t>
            </a:r>
            <a:endParaRPr lang="ru-RU" sz="8000" dirty="0">
              <a:effectLst/>
            </a:endParaRPr>
          </a:p>
        </p:txBody>
      </p:sp>
    </p:spTree>
    <p:extLst>
      <p:ext uri="{BB962C8B-B14F-4D97-AF65-F5344CB8AC3E}">
        <p14:creationId xmlns:p14="http://schemas.microsoft.com/office/powerpoint/2010/main" val="453713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p:nvSpPr>
          <p:cNvPr id="43" name="Shape">
            <a:extLst>
              <a:ext uri="{FF2B5EF4-FFF2-40B4-BE49-F238E27FC236}">
                <a16:creationId xmlns:a16="http://schemas.microsoft.com/office/drawing/2014/main" id="{8536F666-06D1-4417-8B62-A92CB6226B74}"/>
              </a:ext>
            </a:extLst>
          </p:cNvPr>
          <p:cNvSpPr/>
          <p:nvPr/>
        </p:nvSpPr>
        <p:spPr>
          <a:xfrm>
            <a:off x="6591435" y="-1257300"/>
            <a:ext cx="3666990" cy="813004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4" name="Obraz 44">
            <a:extLst>
              <a:ext uri="{FF2B5EF4-FFF2-40B4-BE49-F238E27FC236}">
                <a16:creationId xmlns:a16="http://schemas.microsoft.com/office/drawing/2014/main" id="{015BA2AF-5944-489D-86D7-7FC6CEE95F5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0083" b="21607"/>
          <a:stretch/>
        </p:blipFill>
        <p:spPr>
          <a:xfrm rot="10800000">
            <a:off x="-9833" y="-9832"/>
            <a:ext cx="2943443" cy="2543586"/>
          </a:xfrm>
          <a:prstGeom prst="rect">
            <a:avLst/>
          </a:prstGeom>
        </p:spPr>
      </p:pic>
      <p:pic>
        <p:nvPicPr>
          <p:cNvPr id="5" name="Obraz 45">
            <a:extLst>
              <a:ext uri="{FF2B5EF4-FFF2-40B4-BE49-F238E27FC236}">
                <a16:creationId xmlns:a16="http://schemas.microsoft.com/office/drawing/2014/main" id="{AEF07CAA-7981-493A-A900-476C9C8C2F9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9042" b="11686"/>
          <a:stretch/>
        </p:blipFill>
        <p:spPr>
          <a:xfrm>
            <a:off x="8224747" y="4007244"/>
            <a:ext cx="3977085" cy="2865504"/>
          </a:xfrm>
          <a:prstGeom prst="rect">
            <a:avLst/>
          </a:prstGeom>
        </p:spPr>
      </p:pic>
      <p:sp>
        <p:nvSpPr>
          <p:cNvPr id="6" name="Text Placeholder 1">
            <a:extLst>
              <a:ext uri="{FF2B5EF4-FFF2-40B4-BE49-F238E27FC236}">
                <a16:creationId xmlns:a16="http://schemas.microsoft.com/office/drawing/2014/main" id="{F4F61BD0-F518-49D0-8EC5-35FB90345928}"/>
              </a:ext>
            </a:extLst>
          </p:cNvPr>
          <p:cNvSpPr txBox="1">
            <a:spLocks/>
          </p:cNvSpPr>
          <p:nvPr/>
        </p:nvSpPr>
        <p:spPr>
          <a:xfrm>
            <a:off x="419101" y="810794"/>
            <a:ext cx="10382249" cy="914400"/>
          </a:xfrm>
          <a:prstGeom prst="rect">
            <a:avLst/>
          </a:prstGeom>
        </p:spPr>
        <p:txBody>
          <a:bodyPr vert="horz" lIns="91440" tIns="45720" rIns="91440" bIns="45720" rtlCol="0" anchor="ctr">
            <a:normAutofit/>
          </a:bodyPr>
          <a:lstStyle>
            <a:defPPr>
              <a:defRPr lang="ru-RU"/>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3200" spc="600" dirty="0">
                <a:solidFill>
                  <a:schemeClr val="tx1"/>
                </a:solidFill>
                <a:latin typeface="Poppins" panose="00000500000000000000" pitchFamily="2" charset="-18"/>
                <a:cs typeface="Poppins" panose="00000500000000000000" pitchFamily="2" charset="-18"/>
              </a:rPr>
              <a:t>Agenda</a:t>
            </a:r>
            <a:endParaRPr lang="en-ID" sz="3200" spc="600" dirty="0">
              <a:solidFill>
                <a:schemeClr val="tx1"/>
              </a:solidFill>
              <a:latin typeface="Poppins" panose="00000500000000000000" pitchFamily="2" charset="-18"/>
              <a:cs typeface="Poppins" panose="00000500000000000000" pitchFamily="2" charset="-18"/>
            </a:endParaRPr>
          </a:p>
        </p:txBody>
      </p:sp>
      <p:sp>
        <p:nvSpPr>
          <p:cNvPr id="7" name="TextBox 57">
            <a:extLst>
              <a:ext uri="{FF2B5EF4-FFF2-40B4-BE49-F238E27FC236}">
                <a16:creationId xmlns:a16="http://schemas.microsoft.com/office/drawing/2014/main" id="{37CE20F4-C2E6-4F95-AE9F-1412316A80D0}"/>
              </a:ext>
            </a:extLst>
          </p:cNvPr>
          <p:cNvSpPr txBox="1"/>
          <p:nvPr/>
        </p:nvSpPr>
        <p:spPr>
          <a:xfrm>
            <a:off x="1185271" y="2013579"/>
            <a:ext cx="574196"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01</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8" name="TextBox 58">
            <a:extLst>
              <a:ext uri="{FF2B5EF4-FFF2-40B4-BE49-F238E27FC236}">
                <a16:creationId xmlns:a16="http://schemas.microsoft.com/office/drawing/2014/main" id="{20F8830A-4BCA-49D7-9628-3AB9C4EEA101}"/>
              </a:ext>
            </a:extLst>
          </p:cNvPr>
          <p:cNvSpPr txBox="1"/>
          <p:nvPr/>
        </p:nvSpPr>
        <p:spPr>
          <a:xfrm>
            <a:off x="1842823" y="2133645"/>
            <a:ext cx="2876108"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Definition and Purpose</a:t>
            </a:r>
          </a:p>
        </p:txBody>
      </p:sp>
      <p:sp>
        <p:nvSpPr>
          <p:cNvPr id="10" name="TextBox 60">
            <a:extLst>
              <a:ext uri="{FF2B5EF4-FFF2-40B4-BE49-F238E27FC236}">
                <a16:creationId xmlns:a16="http://schemas.microsoft.com/office/drawing/2014/main" id="{E77E2B99-993C-4EE3-801C-00E10450F3D8}"/>
              </a:ext>
            </a:extLst>
          </p:cNvPr>
          <p:cNvSpPr txBox="1"/>
          <p:nvPr/>
        </p:nvSpPr>
        <p:spPr>
          <a:xfrm>
            <a:off x="1166035" y="3006399"/>
            <a:ext cx="678391"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02</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11" name="TextBox 61">
            <a:extLst>
              <a:ext uri="{FF2B5EF4-FFF2-40B4-BE49-F238E27FC236}">
                <a16:creationId xmlns:a16="http://schemas.microsoft.com/office/drawing/2014/main" id="{473ACF71-6C20-4B24-A0B6-62AE2A86924E}"/>
              </a:ext>
            </a:extLst>
          </p:cNvPr>
          <p:cNvSpPr txBox="1"/>
          <p:nvPr/>
        </p:nvSpPr>
        <p:spPr>
          <a:xfrm>
            <a:off x="1844426" y="3126465"/>
            <a:ext cx="2669320"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The Process Overview</a:t>
            </a:r>
          </a:p>
        </p:txBody>
      </p:sp>
      <p:sp>
        <p:nvSpPr>
          <p:cNvPr id="13" name="TextBox 12">
            <a:extLst>
              <a:ext uri="{FF2B5EF4-FFF2-40B4-BE49-F238E27FC236}">
                <a16:creationId xmlns:a16="http://schemas.microsoft.com/office/drawing/2014/main" id="{6FE93F62-26C7-4F63-AE17-39A1FF6CF0D5}"/>
              </a:ext>
            </a:extLst>
          </p:cNvPr>
          <p:cNvSpPr txBox="1"/>
          <p:nvPr/>
        </p:nvSpPr>
        <p:spPr>
          <a:xfrm>
            <a:off x="1147887" y="3999625"/>
            <a:ext cx="684803"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03</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14" name="TextBox 64">
            <a:extLst>
              <a:ext uri="{FF2B5EF4-FFF2-40B4-BE49-F238E27FC236}">
                <a16:creationId xmlns:a16="http://schemas.microsoft.com/office/drawing/2014/main" id="{2DBBFBD3-FA7F-4120-930F-7C731D50FCED}"/>
              </a:ext>
            </a:extLst>
          </p:cNvPr>
          <p:cNvSpPr txBox="1"/>
          <p:nvPr/>
        </p:nvSpPr>
        <p:spPr>
          <a:xfrm>
            <a:off x="1844426" y="4119691"/>
            <a:ext cx="2874505" cy="343940"/>
          </a:xfrm>
          <a:prstGeom prst="rect">
            <a:avLst/>
          </a:prstGeom>
          <a:noFill/>
        </p:spPr>
        <p:txBody>
          <a:bodyPr wrap="square" rtlCol="0">
            <a:spAutoFit/>
          </a:bodyPr>
          <a:lstStyle/>
          <a:p>
            <a:pPr>
              <a:lnSpc>
                <a:spcPct val="90000"/>
              </a:lnSpc>
              <a:spcBef>
                <a:spcPct val="0"/>
              </a:spcBef>
            </a:pPr>
            <a:r>
              <a:rPr lang="en-US" dirty="0">
                <a:latin typeface="Poppins" panose="00000500000000000000" pitchFamily="2" charset="0"/>
                <a:cs typeface="Poppins" panose="00000500000000000000" pitchFamily="2" charset="0"/>
              </a:rPr>
              <a:t>Step-by-step Workflow</a:t>
            </a:r>
          </a:p>
        </p:txBody>
      </p:sp>
      <p:sp>
        <p:nvSpPr>
          <p:cNvPr id="16" name="TextBox 68">
            <a:extLst>
              <a:ext uri="{FF2B5EF4-FFF2-40B4-BE49-F238E27FC236}">
                <a16:creationId xmlns:a16="http://schemas.microsoft.com/office/drawing/2014/main" id="{16742402-CC26-45AE-85EA-FA7FEC32C59C}"/>
              </a:ext>
            </a:extLst>
          </p:cNvPr>
          <p:cNvSpPr txBox="1"/>
          <p:nvPr/>
        </p:nvSpPr>
        <p:spPr>
          <a:xfrm>
            <a:off x="1158821" y="4989812"/>
            <a:ext cx="700834"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04</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17" name="TextBox 121">
            <a:extLst>
              <a:ext uri="{FF2B5EF4-FFF2-40B4-BE49-F238E27FC236}">
                <a16:creationId xmlns:a16="http://schemas.microsoft.com/office/drawing/2014/main" id="{6629895A-F858-45A0-90C3-D98CE5D7431E}"/>
              </a:ext>
            </a:extLst>
          </p:cNvPr>
          <p:cNvSpPr txBox="1"/>
          <p:nvPr/>
        </p:nvSpPr>
        <p:spPr>
          <a:xfrm>
            <a:off x="1844426" y="5109878"/>
            <a:ext cx="2953053"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Lifecycle of the Sandbox</a:t>
            </a:r>
          </a:p>
        </p:txBody>
      </p:sp>
      <p:sp>
        <p:nvSpPr>
          <p:cNvPr id="19" name="TextBox 123">
            <a:extLst>
              <a:ext uri="{FF2B5EF4-FFF2-40B4-BE49-F238E27FC236}">
                <a16:creationId xmlns:a16="http://schemas.microsoft.com/office/drawing/2014/main" id="{4317D18F-087C-4CF3-B076-D7DECB68A005}"/>
              </a:ext>
            </a:extLst>
          </p:cNvPr>
          <p:cNvSpPr txBox="1"/>
          <p:nvPr/>
        </p:nvSpPr>
        <p:spPr>
          <a:xfrm>
            <a:off x="6545921" y="2013579"/>
            <a:ext cx="700834"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05</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20" name="TextBox 124">
            <a:extLst>
              <a:ext uri="{FF2B5EF4-FFF2-40B4-BE49-F238E27FC236}">
                <a16:creationId xmlns:a16="http://schemas.microsoft.com/office/drawing/2014/main" id="{EDC2FB04-0588-4416-B312-C336381E0D69}"/>
              </a:ext>
            </a:extLst>
          </p:cNvPr>
          <p:cNvSpPr txBox="1"/>
          <p:nvPr/>
        </p:nvSpPr>
        <p:spPr>
          <a:xfrm>
            <a:off x="7237137" y="2133645"/>
            <a:ext cx="2840842"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Update &amp; Maintenance</a:t>
            </a:r>
          </a:p>
        </p:txBody>
      </p:sp>
      <p:sp>
        <p:nvSpPr>
          <p:cNvPr id="22" name="TextBox 126">
            <a:extLst>
              <a:ext uri="{FF2B5EF4-FFF2-40B4-BE49-F238E27FC236}">
                <a16:creationId xmlns:a16="http://schemas.microsoft.com/office/drawing/2014/main" id="{3AEAA65A-D75B-476A-B609-C450CDF229A6}"/>
              </a:ext>
            </a:extLst>
          </p:cNvPr>
          <p:cNvSpPr txBox="1"/>
          <p:nvPr/>
        </p:nvSpPr>
        <p:spPr>
          <a:xfrm>
            <a:off x="6550731" y="3006399"/>
            <a:ext cx="704039"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06</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23" name="TextBox 127">
            <a:extLst>
              <a:ext uri="{FF2B5EF4-FFF2-40B4-BE49-F238E27FC236}">
                <a16:creationId xmlns:a16="http://schemas.microsoft.com/office/drawing/2014/main" id="{F80E1EE4-8D16-4902-A5CA-C8707725B888}"/>
              </a:ext>
            </a:extLst>
          </p:cNvPr>
          <p:cNvSpPr txBox="1"/>
          <p:nvPr/>
        </p:nvSpPr>
        <p:spPr>
          <a:xfrm>
            <a:off x="7237137" y="3126466"/>
            <a:ext cx="3788829" cy="369332"/>
          </a:xfrm>
          <a:prstGeom prst="rect">
            <a:avLst/>
          </a:prstGeom>
          <a:noFill/>
        </p:spPr>
        <p:txBody>
          <a:bodyPr wrap="square" rtlCol="0">
            <a:spAutoFit/>
          </a:bodyPr>
          <a:lstStyle/>
          <a:p>
            <a:r>
              <a:rPr lang="en-US" dirty="0">
                <a:latin typeface="Poppins" panose="00000500000000000000" pitchFamily="2" charset="0"/>
                <a:cs typeface="Poppins" panose="00000500000000000000" pitchFamily="2" charset="0"/>
              </a:rPr>
              <a:t>Advantages &amp; Disadvantages</a:t>
            </a:r>
          </a:p>
        </p:txBody>
      </p:sp>
      <p:sp>
        <p:nvSpPr>
          <p:cNvPr id="25" name="TextBox 129">
            <a:extLst>
              <a:ext uri="{FF2B5EF4-FFF2-40B4-BE49-F238E27FC236}">
                <a16:creationId xmlns:a16="http://schemas.microsoft.com/office/drawing/2014/main" id="{401CE2DE-4894-4D05-9025-1E474011F68E}"/>
              </a:ext>
            </a:extLst>
          </p:cNvPr>
          <p:cNvSpPr txBox="1"/>
          <p:nvPr/>
        </p:nvSpPr>
        <p:spPr>
          <a:xfrm>
            <a:off x="6561951" y="3999625"/>
            <a:ext cx="667170" cy="584775"/>
          </a:xfrm>
          <a:prstGeom prst="rect">
            <a:avLst/>
          </a:prstGeom>
          <a:noFill/>
        </p:spPr>
        <p:txBody>
          <a:bodyPr wrap="none" rtlCol="0">
            <a:spAutoFit/>
          </a:bodyPr>
          <a:lstStyle/>
          <a:p>
            <a:pPr algn="ctr" fontAlgn="base"/>
            <a:r>
              <a:rPr lang="en-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rPr>
              <a:t>07</a:t>
            </a:r>
            <a:endParaRPr lang="id-ID" sz="3200" dirty="0">
              <a:gradFill>
                <a:gsLst>
                  <a:gs pos="0">
                    <a:schemeClr val="accent5">
                      <a:lumMod val="40000"/>
                      <a:lumOff val="60000"/>
                    </a:schemeClr>
                  </a:gs>
                  <a:gs pos="27000">
                    <a:schemeClr val="accent5">
                      <a:lumMod val="75000"/>
                    </a:schemeClr>
                  </a:gs>
                  <a:gs pos="53000">
                    <a:schemeClr val="accent1">
                      <a:lumMod val="75000"/>
                    </a:schemeClr>
                  </a:gs>
                  <a:gs pos="79000">
                    <a:schemeClr val="accent5">
                      <a:lumMod val="50000"/>
                    </a:schemeClr>
                  </a:gs>
                  <a:gs pos="100000">
                    <a:srgbClr val="171B50"/>
                  </a:gs>
                </a:gsLst>
                <a:path path="circle">
                  <a:fillToRect l="100000" t="100000"/>
                </a:path>
              </a:gradFill>
              <a:latin typeface="Poppins" panose="00000500000000000000" pitchFamily="2" charset="-18"/>
              <a:cs typeface="Poppins" panose="00000500000000000000" pitchFamily="2" charset="-18"/>
            </a:endParaRPr>
          </a:p>
        </p:txBody>
      </p:sp>
      <p:sp>
        <p:nvSpPr>
          <p:cNvPr id="26" name="TextBox 130">
            <a:extLst>
              <a:ext uri="{FF2B5EF4-FFF2-40B4-BE49-F238E27FC236}">
                <a16:creationId xmlns:a16="http://schemas.microsoft.com/office/drawing/2014/main" id="{AF69228C-0F99-48FE-A13B-E07ACC530B66}"/>
              </a:ext>
            </a:extLst>
          </p:cNvPr>
          <p:cNvSpPr txBox="1"/>
          <p:nvPr/>
        </p:nvSpPr>
        <p:spPr>
          <a:xfrm>
            <a:off x="7237137" y="4119691"/>
            <a:ext cx="691215"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Q&amp;A</a:t>
            </a:r>
          </a:p>
        </p:txBody>
      </p:sp>
      <p:sp>
        <p:nvSpPr>
          <p:cNvPr id="41" name="Shape">
            <a:extLst>
              <a:ext uri="{FF2B5EF4-FFF2-40B4-BE49-F238E27FC236}">
                <a16:creationId xmlns:a16="http://schemas.microsoft.com/office/drawing/2014/main" id="{F6E38023-3EB8-4D39-87A1-7792407B98B9}"/>
              </a:ext>
            </a:extLst>
          </p:cNvPr>
          <p:cNvSpPr/>
          <p:nvPr/>
        </p:nvSpPr>
        <p:spPr>
          <a:xfrm>
            <a:off x="1094725" y="629834"/>
            <a:ext cx="3528713" cy="790913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3" name="Рисунок 2">
            <a:extLst>
              <a:ext uri="{FF2B5EF4-FFF2-40B4-BE49-F238E27FC236}">
                <a16:creationId xmlns:a16="http://schemas.microsoft.com/office/drawing/2014/main" id="{2684A643-E8F2-4D85-914A-F8E0D38046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3816891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28000">
              <a:srgbClr val="E95820"/>
            </a:gs>
            <a:gs pos="0">
              <a:srgbClr val="F9A939"/>
            </a:gs>
            <a:gs pos="52000">
              <a:srgbClr val="CB1924"/>
            </a:gs>
            <a:gs pos="79000">
              <a:srgbClr val="7D1936"/>
            </a:gs>
            <a:gs pos="100000">
              <a:srgbClr val="171B50"/>
            </a:gs>
          </a:gsLst>
          <a:lin ang="3000000" scaled="0"/>
        </a:gradFill>
        <a:effectLst/>
      </p:bgPr>
    </p:bg>
    <p:spTree>
      <p:nvGrpSpPr>
        <p:cNvPr id="1" name=""/>
        <p:cNvGrpSpPr/>
        <p:nvPr/>
      </p:nvGrpSpPr>
      <p:grpSpPr>
        <a:xfrm>
          <a:off x="0" y="0"/>
          <a:ext cx="0" cy="0"/>
          <a:chOff x="0" y="0"/>
          <a:chExt cx="0" cy="0"/>
        </a:xfrm>
      </p:grpSpPr>
      <p:sp>
        <p:nvSpPr>
          <p:cNvPr id="25" name="Rectangle 11">
            <a:extLst>
              <a:ext uri="{FF2B5EF4-FFF2-40B4-BE49-F238E27FC236}">
                <a16:creationId xmlns:a16="http://schemas.microsoft.com/office/drawing/2014/main" id="{5DF2987C-44B2-46A9-9F24-E666404825C7}"/>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32" name="Shape">
            <a:extLst>
              <a:ext uri="{FF2B5EF4-FFF2-40B4-BE49-F238E27FC236}">
                <a16:creationId xmlns:a16="http://schemas.microsoft.com/office/drawing/2014/main" id="{B16C67B9-97D4-4437-9BFF-940EF65C10C1}"/>
              </a:ext>
            </a:extLst>
          </p:cNvPr>
          <p:cNvSpPr/>
          <p:nvPr/>
        </p:nvSpPr>
        <p:spPr>
          <a:xfrm rot="5400000">
            <a:off x="3837419" y="-2026927"/>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26" name="Obraz 4">
            <a:extLst>
              <a:ext uri="{FF2B5EF4-FFF2-40B4-BE49-F238E27FC236}">
                <a16:creationId xmlns:a16="http://schemas.microsoft.com/office/drawing/2014/main" id="{A27B7121-3E9A-4DE5-80BB-2B9841F3BAC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27" name="Obraz 13">
            <a:extLst>
              <a:ext uri="{FF2B5EF4-FFF2-40B4-BE49-F238E27FC236}">
                <a16:creationId xmlns:a16="http://schemas.microsoft.com/office/drawing/2014/main" id="{02BECD17-196E-4948-B554-1B9AF7E52A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28" name="TextBox 9">
            <a:extLst>
              <a:ext uri="{FF2B5EF4-FFF2-40B4-BE49-F238E27FC236}">
                <a16:creationId xmlns:a16="http://schemas.microsoft.com/office/drawing/2014/main" id="{F9179C70-985A-4E94-865E-E74AEBC2537E}"/>
              </a:ext>
            </a:extLst>
          </p:cNvPr>
          <p:cNvSpPr txBox="1"/>
          <p:nvPr/>
        </p:nvSpPr>
        <p:spPr>
          <a:xfrm>
            <a:off x="182880" y="2780209"/>
            <a:ext cx="11479401" cy="923330"/>
          </a:xfrm>
          <a:prstGeom prst="rect">
            <a:avLst/>
          </a:prstGeom>
          <a:noFill/>
        </p:spPr>
        <p:txBody>
          <a:bodyPr wrap="square" lIns="91440" tIns="45720" rIns="91440" bIns="45720" rtlCol="0" anchor="t">
            <a:spAutoFit/>
          </a:bodyPr>
          <a:lstStyle/>
          <a:p>
            <a:pPr algn="ctr"/>
            <a:r>
              <a:rPr lang="en-US" sz="5400" spc="600" dirty="0">
                <a:latin typeface="Poppins" panose="00000500000000000000" pitchFamily="2" charset="-18"/>
                <a:cs typeface="Poppins" panose="00000500000000000000" pitchFamily="2" charset="-18"/>
              </a:rPr>
              <a:t>Definition and Purpose</a:t>
            </a:r>
          </a:p>
        </p:txBody>
      </p:sp>
      <p:pic>
        <p:nvPicPr>
          <p:cNvPr id="33" name="Рисунок 32">
            <a:extLst>
              <a:ext uri="{FF2B5EF4-FFF2-40B4-BE49-F238E27FC236}">
                <a16:creationId xmlns:a16="http://schemas.microsoft.com/office/drawing/2014/main" id="{2CB2A67C-A97E-4447-A3FF-DBB417A1AE6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4071081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p:nvSpPr>
          <p:cNvPr id="49" name="Shape">
            <a:extLst>
              <a:ext uri="{FF2B5EF4-FFF2-40B4-BE49-F238E27FC236}">
                <a16:creationId xmlns:a16="http://schemas.microsoft.com/office/drawing/2014/main" id="{62C377B6-FBE6-4FA1-BE26-76DB72D3E011}"/>
              </a:ext>
            </a:extLst>
          </p:cNvPr>
          <p:cNvSpPr/>
          <p:nvPr/>
        </p:nvSpPr>
        <p:spPr>
          <a:xfrm>
            <a:off x="0" y="297180"/>
            <a:ext cx="12101162" cy="6074281"/>
          </a:xfrm>
          <a:custGeom>
            <a:avLst/>
            <a:gdLst/>
            <a:ahLst/>
            <a:cxnLst>
              <a:cxn ang="0">
                <a:pos x="wd2" y="hd2"/>
              </a:cxn>
              <a:cxn ang="5400000">
                <a:pos x="wd2" y="hd2"/>
              </a:cxn>
              <a:cxn ang="10800000">
                <a:pos x="wd2" y="hd2"/>
              </a:cxn>
              <a:cxn ang="16200000">
                <a:pos x="wd2" y="hd2"/>
              </a:cxn>
            </a:cxnLst>
            <a:rect l="0" t="0" r="r" b="b"/>
            <a:pathLst>
              <a:path w="21253" h="21600" extrusionOk="0">
                <a:moveTo>
                  <a:pt x="14967" y="0"/>
                </a:moveTo>
                <a:lnTo>
                  <a:pt x="14967" y="4505"/>
                </a:lnTo>
                <a:lnTo>
                  <a:pt x="3395" y="4505"/>
                </a:lnTo>
                <a:lnTo>
                  <a:pt x="3395" y="4528"/>
                </a:lnTo>
                <a:cubicBezTo>
                  <a:pt x="2539" y="4597"/>
                  <a:pt x="1695" y="5202"/>
                  <a:pt x="1042" y="6357"/>
                </a:cubicBezTo>
                <a:cubicBezTo>
                  <a:pt x="-347" y="8814"/>
                  <a:pt x="-347" y="12796"/>
                  <a:pt x="1042" y="15252"/>
                </a:cubicBezTo>
                <a:cubicBezTo>
                  <a:pt x="1695" y="16408"/>
                  <a:pt x="2539" y="17013"/>
                  <a:pt x="3395" y="17081"/>
                </a:cubicBezTo>
                <a:lnTo>
                  <a:pt x="3395" y="17098"/>
                </a:lnTo>
                <a:lnTo>
                  <a:pt x="14967" y="17098"/>
                </a:lnTo>
                <a:lnTo>
                  <a:pt x="14967" y="21600"/>
                </a:lnTo>
                <a:lnTo>
                  <a:pt x="21253" y="10800"/>
                </a:lnTo>
                <a:lnTo>
                  <a:pt x="14967" y="0"/>
                </a:lnTo>
                <a:close/>
              </a:path>
            </a:pathLst>
          </a:custGeom>
          <a:solidFill>
            <a:schemeClr val="accent1">
              <a:lumMod val="40000"/>
              <a:lumOff val="60000"/>
              <a:alpha val="15000"/>
            </a:schemeClr>
          </a:solidFill>
          <a:ln w="12700" cap="flat">
            <a:noFill/>
            <a:miter lim="400000"/>
          </a:ln>
          <a:effectLst/>
        </p:spPr>
        <p:txBody>
          <a:bodyPr wrap="square" lIns="0" tIns="0" rIns="0" bIns="0" numCol="1" anchor="ctr">
            <a:noAutofit/>
          </a:bodyPr>
          <a:lstStyle/>
          <a:p>
            <a:endParaRPr>
              <a:solidFill>
                <a:schemeClr val="tx2"/>
              </a:solidFill>
            </a:endParaRPr>
          </a:p>
        </p:txBody>
      </p:sp>
      <p:pic>
        <p:nvPicPr>
          <p:cNvPr id="44" name="Obraz 13">
            <a:extLst>
              <a:ext uri="{FF2B5EF4-FFF2-40B4-BE49-F238E27FC236}">
                <a16:creationId xmlns:a16="http://schemas.microsoft.com/office/drawing/2014/main" id="{86433461-77A5-44E4-8B02-512E0F87B92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a:off x="8859602" y="4350679"/>
            <a:ext cx="3332398" cy="2520838"/>
          </a:xfrm>
          <a:prstGeom prst="rect">
            <a:avLst/>
          </a:prstGeom>
        </p:spPr>
      </p:pic>
      <p:pic>
        <p:nvPicPr>
          <p:cNvPr id="37" name="Obraz 13">
            <a:extLst>
              <a:ext uri="{FF2B5EF4-FFF2-40B4-BE49-F238E27FC236}">
                <a16:creationId xmlns:a16="http://schemas.microsoft.com/office/drawing/2014/main" id="{BC1CF007-5A23-47EC-BAAC-214607DFD4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useBgFill="1">
        <p:nvSpPr>
          <p:cNvPr id="4" name="Rectangle 11">
            <a:extLst>
              <a:ext uri="{FF2B5EF4-FFF2-40B4-BE49-F238E27FC236}">
                <a16:creationId xmlns:a16="http://schemas.microsoft.com/office/drawing/2014/main" id="{F3E08DCF-BF48-42FC-9875-1AA09BAD0329}"/>
              </a:ext>
            </a:extLst>
          </p:cNvPr>
          <p:cNvSpPr/>
          <p:nvPr/>
        </p:nvSpPr>
        <p:spPr>
          <a:xfrm>
            <a:off x="5229169" y="1226694"/>
            <a:ext cx="3332398" cy="5262606"/>
          </a:xfrm>
          <a:prstGeom prst="roundRect">
            <a:avLst/>
          </a:prstGeom>
          <a:ln w="76200">
            <a:gradFill flip="none" rotWithShape="1">
              <a:gsLst>
                <a:gs pos="28000">
                  <a:schemeClr val="accent5"/>
                </a:gs>
                <a:gs pos="0">
                  <a:schemeClr val="accent5">
                    <a:lumMod val="60000"/>
                    <a:lumOff val="40000"/>
                  </a:schemeClr>
                </a:gs>
                <a:gs pos="52000">
                  <a:schemeClr val="accent6">
                    <a:lumMod val="75000"/>
                  </a:schemeClr>
                </a:gs>
                <a:gs pos="79000">
                  <a:schemeClr val="accent6">
                    <a:lumMod val="75000"/>
                  </a:schemeClr>
                </a:gs>
                <a:gs pos="100000">
                  <a:srgbClr val="171B50"/>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5" name="Prostokąt 34">
            <a:extLst>
              <a:ext uri="{FF2B5EF4-FFF2-40B4-BE49-F238E27FC236}">
                <a16:creationId xmlns:a16="http://schemas.microsoft.com/office/drawing/2014/main" id="{4C0A0859-53A7-4395-9AE2-23233C977216}"/>
              </a:ext>
            </a:extLst>
          </p:cNvPr>
          <p:cNvSpPr/>
          <p:nvPr/>
        </p:nvSpPr>
        <p:spPr>
          <a:xfrm>
            <a:off x="4976608" y="1709425"/>
            <a:ext cx="447429" cy="424647"/>
          </a:xfrm>
          <a:prstGeom prst="rect">
            <a:avLst/>
          </a:prstGeom>
          <a:solidFill>
            <a:srgbClr val="B2CB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7" name="Prostokąt 36">
            <a:extLst>
              <a:ext uri="{FF2B5EF4-FFF2-40B4-BE49-F238E27FC236}">
                <a16:creationId xmlns:a16="http://schemas.microsoft.com/office/drawing/2014/main" id="{E1F83752-22EF-47DD-BD4D-2A30A60F3635}"/>
              </a:ext>
            </a:extLst>
          </p:cNvPr>
          <p:cNvSpPr/>
          <p:nvPr/>
        </p:nvSpPr>
        <p:spPr>
          <a:xfrm>
            <a:off x="5007644" y="3215772"/>
            <a:ext cx="447429" cy="424647"/>
          </a:xfrm>
          <a:prstGeom prst="rect">
            <a:avLst/>
          </a:prstGeom>
          <a:solidFill>
            <a:srgbClr val="9FC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8" name="Prostokąt 37">
            <a:extLst>
              <a:ext uri="{FF2B5EF4-FFF2-40B4-BE49-F238E27FC236}">
                <a16:creationId xmlns:a16="http://schemas.microsoft.com/office/drawing/2014/main" id="{2E7E92A2-1FDA-4E8C-BD69-0939405F8228}"/>
              </a:ext>
            </a:extLst>
          </p:cNvPr>
          <p:cNvSpPr/>
          <p:nvPr/>
        </p:nvSpPr>
        <p:spPr>
          <a:xfrm>
            <a:off x="8314891" y="1707078"/>
            <a:ext cx="447429" cy="424647"/>
          </a:xfrm>
          <a:prstGeom prst="rect">
            <a:avLst/>
          </a:prstGeom>
          <a:solidFill>
            <a:srgbClr val="A3C7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9" name="Prostokąt 38">
            <a:extLst>
              <a:ext uri="{FF2B5EF4-FFF2-40B4-BE49-F238E27FC236}">
                <a16:creationId xmlns:a16="http://schemas.microsoft.com/office/drawing/2014/main" id="{70434202-57F5-4CED-B236-1945E663AFD4}"/>
              </a:ext>
            </a:extLst>
          </p:cNvPr>
          <p:cNvSpPr/>
          <p:nvPr/>
        </p:nvSpPr>
        <p:spPr>
          <a:xfrm>
            <a:off x="8353080" y="3202984"/>
            <a:ext cx="447429" cy="424647"/>
          </a:xfrm>
          <a:prstGeom prst="rect">
            <a:avLst/>
          </a:prstGeom>
          <a:solidFill>
            <a:srgbClr val="B3D3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10" name="Prostokąt 39">
            <a:extLst>
              <a:ext uri="{FF2B5EF4-FFF2-40B4-BE49-F238E27FC236}">
                <a16:creationId xmlns:a16="http://schemas.microsoft.com/office/drawing/2014/main" id="{98FC5C50-2143-4927-8CB0-D33AC9B0CBB8}"/>
              </a:ext>
            </a:extLst>
          </p:cNvPr>
          <p:cNvSpPr/>
          <p:nvPr/>
        </p:nvSpPr>
        <p:spPr>
          <a:xfrm>
            <a:off x="8337853" y="4761130"/>
            <a:ext cx="447429" cy="424647"/>
          </a:xfrm>
          <a:prstGeom prst="rect">
            <a:avLst/>
          </a:prstGeom>
          <a:solidFill>
            <a:srgbClr val="BFD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14" name="Rectangle 6">
            <a:extLst>
              <a:ext uri="{FF2B5EF4-FFF2-40B4-BE49-F238E27FC236}">
                <a16:creationId xmlns:a16="http://schemas.microsoft.com/office/drawing/2014/main" id="{6F2A0328-DF7B-4D3C-9433-EF19D2A5394F}"/>
              </a:ext>
            </a:extLst>
          </p:cNvPr>
          <p:cNvSpPr/>
          <p:nvPr/>
        </p:nvSpPr>
        <p:spPr>
          <a:xfrm>
            <a:off x="726014" y="3019782"/>
            <a:ext cx="3993053" cy="2005164"/>
          </a:xfrm>
          <a:prstGeom prst="rect">
            <a:avLst/>
          </a:prstGeom>
        </p:spPr>
        <p:txBody>
          <a:bodyPr wrap="square">
            <a:spAutoFit/>
          </a:bodyPr>
          <a:lstStyle/>
          <a:p>
            <a:pPr algn="just">
              <a:lnSpc>
                <a:spcPct val="150000"/>
              </a:lnSpc>
              <a:buClr>
                <a:schemeClr val="accent6"/>
              </a:buClr>
            </a:pPr>
            <a:r>
              <a:rPr lang="en-US" sz="1200" dirty="0">
                <a:latin typeface="Poppins" panose="00000500000000000000" pitchFamily="2" charset="-18"/>
                <a:ea typeface="Open Sans" panose="020B0606030504020204" pitchFamily="34" charset="0"/>
                <a:cs typeface="Poppins" panose="00000500000000000000" pitchFamily="2" charset="-18"/>
              </a:rPr>
              <a:t>A sandbox environment is a controlled, isolated space specifically designed for testing, development, and experimentation where users can try out new things without causing any trouble elsewhere. It replicates the conditions of the production environment but operates independently of it.</a:t>
            </a:r>
            <a:endParaRPr lang="en-ID" sz="1200" dirty="0">
              <a:latin typeface="Poppins" panose="00000500000000000000" pitchFamily="2" charset="-18"/>
              <a:ea typeface="Open Sans" panose="020B0606030504020204" pitchFamily="34" charset="0"/>
              <a:cs typeface="Poppins" panose="00000500000000000000" pitchFamily="2" charset="-18"/>
            </a:endParaRPr>
          </a:p>
        </p:txBody>
      </p:sp>
      <p:sp>
        <p:nvSpPr>
          <p:cNvPr id="18" name="Rectangle 12">
            <a:extLst>
              <a:ext uri="{FF2B5EF4-FFF2-40B4-BE49-F238E27FC236}">
                <a16:creationId xmlns:a16="http://schemas.microsoft.com/office/drawing/2014/main" id="{9E2F2E16-697B-4E71-A0B9-B7C39A77811B}"/>
              </a:ext>
            </a:extLst>
          </p:cNvPr>
          <p:cNvSpPr/>
          <p:nvPr/>
        </p:nvSpPr>
        <p:spPr>
          <a:xfrm>
            <a:off x="5404233" y="2060881"/>
            <a:ext cx="2877064" cy="763029"/>
          </a:xfrm>
          <a:prstGeom prst="rect">
            <a:avLst/>
          </a:prstGeom>
          <a:solidFill>
            <a:schemeClr val="bg1">
              <a:alpha val="0"/>
            </a:schemeClr>
          </a:solidFill>
        </p:spPr>
        <p:txBody>
          <a:bodyPr wrap="square">
            <a:spAutoFit/>
          </a:bodyPr>
          <a:lstStyle/>
          <a:p>
            <a:pPr>
              <a:lnSpc>
                <a:spcPct val="150000"/>
              </a:lnSpc>
            </a:pPr>
            <a:r>
              <a:rPr lang="en-ID" sz="1000" b="1" dirty="0">
                <a:latin typeface="Poppins Light" panose="00000400000000000000" pitchFamily="2" charset="-18"/>
                <a:ea typeface="Open Sans Light" panose="020B0306030504020204" pitchFamily="34" charset="0"/>
                <a:cs typeface="Poppins Light" panose="00000400000000000000" pitchFamily="2" charset="-18"/>
              </a:rPr>
              <a:t>It’s separate from the main system. Think of it like playing in a fenced area; what happens inside won’t get out.</a:t>
            </a:r>
          </a:p>
        </p:txBody>
      </p:sp>
      <p:sp>
        <p:nvSpPr>
          <p:cNvPr id="19" name="TextBox 18">
            <a:extLst>
              <a:ext uri="{FF2B5EF4-FFF2-40B4-BE49-F238E27FC236}">
                <a16:creationId xmlns:a16="http://schemas.microsoft.com/office/drawing/2014/main" id="{90CCCE13-798A-47BF-BB47-E202E83E133D}"/>
              </a:ext>
            </a:extLst>
          </p:cNvPr>
          <p:cNvSpPr txBox="1"/>
          <p:nvPr/>
        </p:nvSpPr>
        <p:spPr>
          <a:xfrm>
            <a:off x="5409754" y="1713581"/>
            <a:ext cx="1154483"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Isolation</a:t>
            </a:r>
            <a:endParaRPr lang="id-ID" dirty="0">
              <a:latin typeface="Poppins" panose="00000500000000000000" pitchFamily="2" charset="0"/>
              <a:ea typeface="Open Sans" panose="020B0606030504020204" pitchFamily="34" charset="0"/>
              <a:cs typeface="Poppins" panose="00000500000000000000" pitchFamily="2" charset="0"/>
            </a:endParaRPr>
          </a:p>
        </p:txBody>
      </p:sp>
      <p:sp>
        <p:nvSpPr>
          <p:cNvPr id="21" name="Rectangle 15">
            <a:extLst>
              <a:ext uri="{FF2B5EF4-FFF2-40B4-BE49-F238E27FC236}">
                <a16:creationId xmlns:a16="http://schemas.microsoft.com/office/drawing/2014/main" id="{DD9809F9-46AF-451E-B056-FB67D659089A}"/>
              </a:ext>
            </a:extLst>
          </p:cNvPr>
          <p:cNvSpPr/>
          <p:nvPr/>
        </p:nvSpPr>
        <p:spPr>
          <a:xfrm>
            <a:off x="5404233" y="5146767"/>
            <a:ext cx="2856596" cy="1224694"/>
          </a:xfrm>
          <a:prstGeom prst="rect">
            <a:avLst/>
          </a:prstGeom>
          <a:solidFill>
            <a:schemeClr val="tx1">
              <a:alpha val="0"/>
            </a:schemeClr>
          </a:solidFill>
        </p:spPr>
        <p:txBody>
          <a:bodyPr wrap="square">
            <a:spAutoFit/>
          </a:bodyPr>
          <a:lstStyle/>
          <a:p>
            <a:pPr>
              <a:lnSpc>
                <a:spcPct val="150000"/>
              </a:lnSpc>
            </a:pPr>
            <a:r>
              <a:rPr lang="en-US" sz="1000" b="1" dirty="0">
                <a:latin typeface="Poppins Light" panose="00000400000000000000" pitchFamily="2" charset="0"/>
                <a:cs typeface="Poppins Light" panose="00000400000000000000" pitchFamily="2" charset="0"/>
              </a:rPr>
              <a:t>Sandboxes are often temporary, meaning they can be created and destroyed as needed. This makes them ideal for short-term tasks like testing a new feature or trying out a new configuration.</a:t>
            </a:r>
            <a:endParaRPr lang="id-ID" sz="1000" b="1" dirty="0">
              <a:latin typeface="Poppins Light" panose="00000400000000000000" pitchFamily="2" charset="0"/>
              <a:ea typeface="Open Sans Light" panose="020B0306030504020204" pitchFamily="34" charset="0"/>
              <a:cs typeface="Poppins Light" panose="00000400000000000000" pitchFamily="2" charset="0"/>
            </a:endParaRPr>
          </a:p>
        </p:txBody>
      </p:sp>
      <p:sp>
        <p:nvSpPr>
          <p:cNvPr id="22" name="TextBox 21">
            <a:extLst>
              <a:ext uri="{FF2B5EF4-FFF2-40B4-BE49-F238E27FC236}">
                <a16:creationId xmlns:a16="http://schemas.microsoft.com/office/drawing/2014/main" id="{0917AF58-7BFB-4840-9096-84070C380E47}"/>
              </a:ext>
            </a:extLst>
          </p:cNvPr>
          <p:cNvSpPr txBox="1"/>
          <p:nvPr/>
        </p:nvSpPr>
        <p:spPr>
          <a:xfrm>
            <a:off x="5409754" y="4799467"/>
            <a:ext cx="1907895"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Temporariness</a:t>
            </a:r>
            <a:endParaRPr lang="id-ID" dirty="0">
              <a:latin typeface="Poppins" panose="00000500000000000000" pitchFamily="2" charset="0"/>
              <a:ea typeface="Open Sans" panose="020B0606030504020204" pitchFamily="34" charset="0"/>
              <a:cs typeface="Poppins" panose="00000500000000000000" pitchFamily="2" charset="0"/>
            </a:endParaRPr>
          </a:p>
        </p:txBody>
      </p:sp>
      <p:sp>
        <p:nvSpPr>
          <p:cNvPr id="24" name="Rectangle 19">
            <a:extLst>
              <a:ext uri="{FF2B5EF4-FFF2-40B4-BE49-F238E27FC236}">
                <a16:creationId xmlns:a16="http://schemas.microsoft.com/office/drawing/2014/main" id="{438B4084-4FF8-4210-AB07-0B4CCE7C9B61}"/>
              </a:ext>
            </a:extLst>
          </p:cNvPr>
          <p:cNvSpPr/>
          <p:nvPr/>
        </p:nvSpPr>
        <p:spPr>
          <a:xfrm>
            <a:off x="8733772" y="2060881"/>
            <a:ext cx="2877064" cy="763029"/>
          </a:xfrm>
          <a:prstGeom prst="rect">
            <a:avLst/>
          </a:prstGeom>
          <a:solidFill>
            <a:schemeClr val="bg1">
              <a:alpha val="0"/>
            </a:schemeClr>
          </a:solidFill>
        </p:spPr>
        <p:txBody>
          <a:bodyPr wrap="square">
            <a:spAutoFit/>
          </a:bodyPr>
          <a:lstStyle/>
          <a:p>
            <a:pPr>
              <a:lnSpc>
                <a:spcPct val="150000"/>
              </a:lnSpc>
            </a:pPr>
            <a:r>
              <a:rPr lang="en-US" sz="1000" b="1" dirty="0">
                <a:latin typeface="Poppins Light" panose="00000400000000000000" pitchFamily="2" charset="0"/>
                <a:cs typeface="Poppins Light" panose="00000400000000000000" pitchFamily="2" charset="0"/>
              </a:rPr>
              <a:t>Changes in a sandbox are temporary. Data might be reset or environments might be torn down after testing.</a:t>
            </a:r>
            <a:endParaRPr lang="id-ID" sz="1000" b="1" dirty="0">
              <a:latin typeface="Poppins Light" panose="00000400000000000000" pitchFamily="2" charset="0"/>
              <a:ea typeface="Open Sans Light" panose="020B0306030504020204" pitchFamily="34" charset="0"/>
              <a:cs typeface="Poppins Light" panose="00000400000000000000" pitchFamily="2" charset="0"/>
            </a:endParaRPr>
          </a:p>
        </p:txBody>
      </p:sp>
      <p:sp>
        <p:nvSpPr>
          <p:cNvPr id="25" name="TextBox 24">
            <a:extLst>
              <a:ext uri="{FF2B5EF4-FFF2-40B4-BE49-F238E27FC236}">
                <a16:creationId xmlns:a16="http://schemas.microsoft.com/office/drawing/2014/main" id="{D568A3D2-6FC9-492C-B740-0651B70A9EF9}"/>
              </a:ext>
            </a:extLst>
          </p:cNvPr>
          <p:cNvSpPr txBox="1"/>
          <p:nvPr/>
        </p:nvSpPr>
        <p:spPr>
          <a:xfrm>
            <a:off x="8739293" y="1713581"/>
            <a:ext cx="1274708"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Durability</a:t>
            </a:r>
            <a:endParaRPr lang="id-ID" dirty="0">
              <a:latin typeface="Poppins" panose="00000500000000000000" pitchFamily="2" charset="0"/>
              <a:ea typeface="Open Sans" panose="020B0606030504020204" pitchFamily="34" charset="0"/>
              <a:cs typeface="Poppins" panose="00000500000000000000" pitchFamily="2" charset="0"/>
            </a:endParaRPr>
          </a:p>
        </p:txBody>
      </p:sp>
      <p:sp>
        <p:nvSpPr>
          <p:cNvPr id="28" name="Rectangle 23">
            <a:extLst>
              <a:ext uri="{FF2B5EF4-FFF2-40B4-BE49-F238E27FC236}">
                <a16:creationId xmlns:a16="http://schemas.microsoft.com/office/drawing/2014/main" id="{BD2F4B30-F9F2-46A1-8684-A9658893D7B0}"/>
              </a:ext>
            </a:extLst>
          </p:cNvPr>
          <p:cNvSpPr/>
          <p:nvPr/>
        </p:nvSpPr>
        <p:spPr>
          <a:xfrm>
            <a:off x="8733772" y="3588345"/>
            <a:ext cx="2877064" cy="993862"/>
          </a:xfrm>
          <a:prstGeom prst="rect">
            <a:avLst/>
          </a:prstGeom>
        </p:spPr>
        <p:txBody>
          <a:bodyPr wrap="square">
            <a:spAutoFit/>
          </a:bodyPr>
          <a:lstStyle/>
          <a:p>
            <a:pPr>
              <a:lnSpc>
                <a:spcPct val="150000"/>
              </a:lnSpc>
            </a:pPr>
            <a:r>
              <a:rPr lang="en-US" sz="1000" b="1" dirty="0">
                <a:latin typeface="Poppins Light" panose="00000400000000000000" pitchFamily="2" charset="0"/>
                <a:cs typeface="Poppins Light" panose="00000400000000000000" pitchFamily="2" charset="0"/>
              </a:rPr>
              <a:t>Users can often customize the conditions inside the sandbox. This is especially useful for testing how software behaves under different configurations or conditions.</a:t>
            </a:r>
            <a:endParaRPr lang="id-ID" sz="1000" b="1" dirty="0">
              <a:latin typeface="Poppins Light" panose="00000400000000000000" pitchFamily="2" charset="0"/>
              <a:ea typeface="Open Sans Light" panose="020B0306030504020204" pitchFamily="34" charset="0"/>
              <a:cs typeface="Poppins Light" panose="00000400000000000000" pitchFamily="2" charset="0"/>
            </a:endParaRPr>
          </a:p>
        </p:txBody>
      </p:sp>
      <p:sp>
        <p:nvSpPr>
          <p:cNvPr id="29" name="TextBox 28">
            <a:extLst>
              <a:ext uri="{FF2B5EF4-FFF2-40B4-BE49-F238E27FC236}">
                <a16:creationId xmlns:a16="http://schemas.microsoft.com/office/drawing/2014/main" id="{BB1262E6-FD26-4887-B2CC-06A647D06E17}"/>
              </a:ext>
            </a:extLst>
          </p:cNvPr>
          <p:cNvSpPr txBox="1"/>
          <p:nvPr/>
        </p:nvSpPr>
        <p:spPr>
          <a:xfrm>
            <a:off x="8739293" y="3241045"/>
            <a:ext cx="1204176" cy="369332"/>
          </a:xfrm>
          <a:prstGeom prst="rect">
            <a:avLst/>
          </a:prstGeom>
          <a:noFill/>
        </p:spPr>
        <p:txBody>
          <a:bodyPr wrap="none" rtlCol="0">
            <a:spAutoFit/>
          </a:bodyPr>
          <a:lstStyle/>
          <a:p>
            <a:r>
              <a:rPr lang="en-US" dirty="0">
                <a:latin typeface="Poppins" panose="00000500000000000000" pitchFamily="2" charset="0"/>
                <a:cs typeface="Poppins" panose="00000500000000000000" pitchFamily="2" charset="0"/>
              </a:rPr>
              <a:t>Flexibility</a:t>
            </a:r>
            <a:endParaRPr lang="id-ID" dirty="0">
              <a:latin typeface="Poppins" panose="00000500000000000000" pitchFamily="2" charset="0"/>
              <a:ea typeface="Open Sans" panose="020B0606030504020204" pitchFamily="34" charset="0"/>
              <a:cs typeface="Poppins" panose="00000500000000000000" pitchFamily="2" charset="0"/>
            </a:endParaRPr>
          </a:p>
        </p:txBody>
      </p:sp>
      <p:sp>
        <p:nvSpPr>
          <p:cNvPr id="30" name="Rectangle 25">
            <a:extLst>
              <a:ext uri="{FF2B5EF4-FFF2-40B4-BE49-F238E27FC236}">
                <a16:creationId xmlns:a16="http://schemas.microsoft.com/office/drawing/2014/main" id="{9B2D7CE6-3837-46E3-B80A-FE160606B14E}"/>
              </a:ext>
            </a:extLst>
          </p:cNvPr>
          <p:cNvSpPr/>
          <p:nvPr/>
        </p:nvSpPr>
        <p:spPr>
          <a:xfrm>
            <a:off x="5404233" y="3588345"/>
            <a:ext cx="2877064" cy="1224694"/>
          </a:xfrm>
          <a:prstGeom prst="rect">
            <a:avLst/>
          </a:prstGeom>
          <a:solidFill>
            <a:schemeClr val="bg1">
              <a:alpha val="0"/>
            </a:schemeClr>
          </a:solidFill>
        </p:spPr>
        <p:txBody>
          <a:bodyPr wrap="square">
            <a:spAutoFit/>
          </a:bodyPr>
          <a:lstStyle/>
          <a:p>
            <a:pPr>
              <a:lnSpc>
                <a:spcPct val="150000"/>
              </a:lnSpc>
            </a:pPr>
            <a:r>
              <a:rPr lang="en-ID" sz="1000" b="1" dirty="0">
                <a:latin typeface="Poppins Light" panose="00000400000000000000" pitchFamily="2" charset="-18"/>
                <a:ea typeface="Open Sans Light" panose="020B0306030504020204" pitchFamily="34" charset="0"/>
                <a:cs typeface="Poppins Light" panose="00000400000000000000" pitchFamily="2" charset="-18"/>
              </a:rPr>
              <a:t>While it’s isolated, a sandbox often mirrors the production environment. This means it tries to replicate the conditions, configurations, and data of the production system, allowing for accurate testing.</a:t>
            </a:r>
            <a:endParaRPr lang="id-ID" sz="600" b="1" dirty="0">
              <a:latin typeface="Poppins Light" panose="00000400000000000000" pitchFamily="2" charset="-18"/>
              <a:ea typeface="Open Sans Light" panose="020B0306030504020204" pitchFamily="34" charset="0"/>
              <a:cs typeface="Poppins Light" panose="00000400000000000000" pitchFamily="2" charset="-18"/>
            </a:endParaRPr>
          </a:p>
        </p:txBody>
      </p:sp>
      <p:sp>
        <p:nvSpPr>
          <p:cNvPr id="31" name="TextBox 30">
            <a:extLst>
              <a:ext uri="{FF2B5EF4-FFF2-40B4-BE49-F238E27FC236}">
                <a16:creationId xmlns:a16="http://schemas.microsoft.com/office/drawing/2014/main" id="{B799CF59-C0F7-47DB-886C-F2F0CA2B23AA}"/>
              </a:ext>
            </a:extLst>
          </p:cNvPr>
          <p:cNvSpPr txBox="1"/>
          <p:nvPr/>
        </p:nvSpPr>
        <p:spPr>
          <a:xfrm>
            <a:off x="5409754" y="3241045"/>
            <a:ext cx="1465466" cy="369332"/>
          </a:xfrm>
          <a:prstGeom prst="rect">
            <a:avLst/>
          </a:prstGeom>
          <a:noFill/>
        </p:spPr>
        <p:txBody>
          <a:bodyPr wrap="none" rtlCol="0">
            <a:spAutoFit/>
          </a:bodyPr>
          <a:lstStyle/>
          <a:p>
            <a:r>
              <a:rPr lang="en-ID" dirty="0">
                <a:latin typeface="Poppins" panose="00000500000000000000" pitchFamily="2" charset="-18"/>
                <a:ea typeface="Open Sans" panose="020B0606030504020204" pitchFamily="34" charset="0"/>
                <a:cs typeface="Poppins" panose="00000500000000000000" pitchFamily="2" charset="-18"/>
              </a:rPr>
              <a:t>Replication</a:t>
            </a:r>
            <a:endParaRPr lang="id-ID" dirty="0">
              <a:latin typeface="Poppins" panose="00000500000000000000" pitchFamily="2" charset="-18"/>
              <a:ea typeface="Open Sans" panose="020B0606030504020204" pitchFamily="34" charset="0"/>
              <a:cs typeface="Poppins" panose="00000500000000000000" pitchFamily="2" charset="-18"/>
            </a:endParaRPr>
          </a:p>
        </p:txBody>
      </p:sp>
      <p:sp>
        <p:nvSpPr>
          <p:cNvPr id="33" name="Tytuł 1">
            <a:extLst>
              <a:ext uri="{FF2B5EF4-FFF2-40B4-BE49-F238E27FC236}">
                <a16:creationId xmlns:a16="http://schemas.microsoft.com/office/drawing/2014/main" id="{DBE3889C-7BA4-4503-A8F0-2B3D318008D2}"/>
              </a:ext>
            </a:extLst>
          </p:cNvPr>
          <p:cNvSpPr txBox="1">
            <a:spLocks/>
          </p:cNvSpPr>
          <p:nvPr/>
        </p:nvSpPr>
        <p:spPr>
          <a:xfrm>
            <a:off x="717610" y="1873548"/>
            <a:ext cx="3793949" cy="1010661"/>
          </a:xfrm>
          <a:prstGeom prst="rect">
            <a:avLst/>
          </a:prstGeom>
          <a:solidFill>
            <a:schemeClr val="bg1">
              <a:alpha val="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Definition and Purpose</a:t>
            </a:r>
          </a:p>
        </p:txBody>
      </p:sp>
      <p:sp>
        <p:nvSpPr>
          <p:cNvPr id="20" name="Freeform 61">
            <a:extLst>
              <a:ext uri="{FF2B5EF4-FFF2-40B4-BE49-F238E27FC236}">
                <a16:creationId xmlns:a16="http://schemas.microsoft.com/office/drawing/2014/main" id="{087D979E-74F4-4282-A712-37405AA08AB8}"/>
              </a:ext>
            </a:extLst>
          </p:cNvPr>
          <p:cNvSpPr>
            <a:spLocks noEditPoints="1"/>
          </p:cNvSpPr>
          <p:nvPr/>
        </p:nvSpPr>
        <p:spPr bwMode="auto">
          <a:xfrm>
            <a:off x="5051918" y="3280794"/>
            <a:ext cx="346268" cy="305795"/>
          </a:xfrm>
          <a:custGeom>
            <a:avLst/>
            <a:gdLst>
              <a:gd name="T0" fmla="*/ 179 w 298"/>
              <a:gd name="T1" fmla="*/ 48 h 262"/>
              <a:gd name="T2" fmla="*/ 179 w 298"/>
              <a:gd name="T3" fmla="*/ 33 h 262"/>
              <a:gd name="T4" fmla="*/ 35 w 298"/>
              <a:gd name="T5" fmla="*/ 33 h 262"/>
              <a:gd name="T6" fmla="*/ 35 w 298"/>
              <a:gd name="T7" fmla="*/ 149 h 262"/>
              <a:gd name="T8" fmla="*/ 55 w 298"/>
              <a:gd name="T9" fmla="*/ 149 h 262"/>
              <a:gd name="T10" fmla="*/ 55 w 298"/>
              <a:gd name="T11" fmla="*/ 181 h 262"/>
              <a:gd name="T12" fmla="*/ 23 w 298"/>
              <a:gd name="T13" fmla="*/ 181 h 262"/>
              <a:gd name="T14" fmla="*/ 0 w 298"/>
              <a:gd name="T15" fmla="*/ 159 h 262"/>
              <a:gd name="T16" fmla="*/ 0 w 298"/>
              <a:gd name="T17" fmla="*/ 23 h 262"/>
              <a:gd name="T18" fmla="*/ 23 w 298"/>
              <a:gd name="T19" fmla="*/ 0 h 262"/>
              <a:gd name="T20" fmla="*/ 191 w 298"/>
              <a:gd name="T21" fmla="*/ 0 h 262"/>
              <a:gd name="T22" fmla="*/ 214 w 298"/>
              <a:gd name="T23" fmla="*/ 23 h 262"/>
              <a:gd name="T24" fmla="*/ 214 w 298"/>
              <a:gd name="T25" fmla="*/ 48 h 262"/>
              <a:gd name="T26" fmla="*/ 179 w 298"/>
              <a:gd name="T27" fmla="*/ 48 h 262"/>
              <a:gd name="T28" fmla="*/ 276 w 298"/>
              <a:gd name="T29" fmla="*/ 78 h 262"/>
              <a:gd name="T30" fmla="*/ 298 w 298"/>
              <a:gd name="T31" fmla="*/ 100 h 262"/>
              <a:gd name="T32" fmla="*/ 298 w 298"/>
              <a:gd name="T33" fmla="*/ 239 h 262"/>
              <a:gd name="T34" fmla="*/ 276 w 298"/>
              <a:gd name="T35" fmla="*/ 262 h 262"/>
              <a:gd name="T36" fmla="*/ 108 w 298"/>
              <a:gd name="T37" fmla="*/ 262 h 262"/>
              <a:gd name="T38" fmla="*/ 85 w 298"/>
              <a:gd name="T39" fmla="*/ 239 h 262"/>
              <a:gd name="T40" fmla="*/ 85 w 298"/>
              <a:gd name="T41" fmla="*/ 100 h 262"/>
              <a:gd name="T42" fmla="*/ 108 w 298"/>
              <a:gd name="T43" fmla="*/ 78 h 262"/>
              <a:gd name="T44" fmla="*/ 276 w 298"/>
              <a:gd name="T45" fmla="*/ 78 h 262"/>
              <a:gd name="T46" fmla="*/ 120 w 298"/>
              <a:gd name="T47" fmla="*/ 110 h 262"/>
              <a:gd name="T48" fmla="*/ 120 w 298"/>
              <a:gd name="T49" fmla="*/ 230 h 262"/>
              <a:gd name="T50" fmla="*/ 264 w 298"/>
              <a:gd name="T51" fmla="*/ 230 h 262"/>
              <a:gd name="T52" fmla="*/ 264 w 298"/>
              <a:gd name="T53" fmla="*/ 110 h 262"/>
              <a:gd name="T54" fmla="*/ 120 w 298"/>
              <a:gd name="T55" fmla="*/ 11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8" h="262">
                <a:moveTo>
                  <a:pt x="179" y="48"/>
                </a:moveTo>
                <a:cubicBezTo>
                  <a:pt x="179" y="33"/>
                  <a:pt x="179" y="33"/>
                  <a:pt x="179" y="33"/>
                </a:cubicBezTo>
                <a:cubicBezTo>
                  <a:pt x="35" y="33"/>
                  <a:pt x="35" y="33"/>
                  <a:pt x="35" y="33"/>
                </a:cubicBezTo>
                <a:cubicBezTo>
                  <a:pt x="35" y="149"/>
                  <a:pt x="35" y="149"/>
                  <a:pt x="35" y="149"/>
                </a:cubicBezTo>
                <a:cubicBezTo>
                  <a:pt x="55" y="149"/>
                  <a:pt x="55" y="149"/>
                  <a:pt x="55" y="149"/>
                </a:cubicBezTo>
                <a:cubicBezTo>
                  <a:pt x="55" y="181"/>
                  <a:pt x="55" y="181"/>
                  <a:pt x="55" y="181"/>
                </a:cubicBezTo>
                <a:cubicBezTo>
                  <a:pt x="23" y="181"/>
                  <a:pt x="23" y="181"/>
                  <a:pt x="23" y="181"/>
                </a:cubicBezTo>
                <a:cubicBezTo>
                  <a:pt x="11" y="181"/>
                  <a:pt x="0" y="171"/>
                  <a:pt x="0" y="159"/>
                </a:cubicBezTo>
                <a:cubicBezTo>
                  <a:pt x="0" y="23"/>
                  <a:pt x="0" y="23"/>
                  <a:pt x="0" y="23"/>
                </a:cubicBezTo>
                <a:cubicBezTo>
                  <a:pt x="0" y="10"/>
                  <a:pt x="11" y="0"/>
                  <a:pt x="23" y="0"/>
                </a:cubicBezTo>
                <a:cubicBezTo>
                  <a:pt x="191" y="0"/>
                  <a:pt x="191" y="0"/>
                  <a:pt x="191" y="0"/>
                </a:cubicBezTo>
                <a:cubicBezTo>
                  <a:pt x="204" y="0"/>
                  <a:pt x="214" y="10"/>
                  <a:pt x="214" y="23"/>
                </a:cubicBezTo>
                <a:cubicBezTo>
                  <a:pt x="214" y="48"/>
                  <a:pt x="214" y="48"/>
                  <a:pt x="214" y="48"/>
                </a:cubicBezTo>
                <a:lnTo>
                  <a:pt x="179" y="48"/>
                </a:lnTo>
                <a:close/>
                <a:moveTo>
                  <a:pt x="276" y="78"/>
                </a:moveTo>
                <a:cubicBezTo>
                  <a:pt x="288" y="78"/>
                  <a:pt x="298" y="88"/>
                  <a:pt x="298" y="100"/>
                </a:cubicBezTo>
                <a:cubicBezTo>
                  <a:pt x="298" y="239"/>
                  <a:pt x="298" y="239"/>
                  <a:pt x="298" y="239"/>
                </a:cubicBezTo>
                <a:cubicBezTo>
                  <a:pt x="298" y="252"/>
                  <a:pt x="288" y="262"/>
                  <a:pt x="276" y="262"/>
                </a:cubicBezTo>
                <a:cubicBezTo>
                  <a:pt x="108" y="262"/>
                  <a:pt x="108" y="262"/>
                  <a:pt x="108" y="262"/>
                </a:cubicBezTo>
                <a:cubicBezTo>
                  <a:pt x="95" y="262"/>
                  <a:pt x="85" y="252"/>
                  <a:pt x="85" y="239"/>
                </a:cubicBezTo>
                <a:cubicBezTo>
                  <a:pt x="85" y="100"/>
                  <a:pt x="85" y="100"/>
                  <a:pt x="85" y="100"/>
                </a:cubicBezTo>
                <a:cubicBezTo>
                  <a:pt x="85" y="88"/>
                  <a:pt x="95" y="78"/>
                  <a:pt x="108" y="78"/>
                </a:cubicBezTo>
                <a:lnTo>
                  <a:pt x="276" y="78"/>
                </a:lnTo>
                <a:close/>
                <a:moveTo>
                  <a:pt x="120" y="110"/>
                </a:moveTo>
                <a:cubicBezTo>
                  <a:pt x="120" y="230"/>
                  <a:pt x="120" y="230"/>
                  <a:pt x="120" y="230"/>
                </a:cubicBezTo>
                <a:cubicBezTo>
                  <a:pt x="264" y="230"/>
                  <a:pt x="264" y="230"/>
                  <a:pt x="264" y="230"/>
                </a:cubicBezTo>
                <a:cubicBezTo>
                  <a:pt x="264" y="110"/>
                  <a:pt x="264" y="110"/>
                  <a:pt x="264" y="110"/>
                </a:cubicBezTo>
                <a:lnTo>
                  <a:pt x="120" y="110"/>
                </a:lnTo>
                <a:close/>
              </a:path>
            </a:pathLst>
          </a:custGeom>
          <a:gradFill flip="none" rotWithShape="1">
            <a:gsLst>
              <a:gs pos="0">
                <a:srgbClr val="F9A939"/>
              </a:gs>
              <a:gs pos="23000">
                <a:srgbClr val="E95820"/>
              </a:gs>
              <a:gs pos="48000">
                <a:srgbClr val="CB1924"/>
              </a:gs>
              <a:gs pos="76000">
                <a:srgbClr val="7D1936"/>
              </a:gs>
              <a:gs pos="100000">
                <a:srgbClr val="171B50"/>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latin typeface="Poppins" panose="00000500000000000000" pitchFamily="2" charset="-18"/>
              <a:cs typeface="Poppins" panose="00000500000000000000" pitchFamily="2" charset="-18"/>
            </a:endParaRPr>
          </a:p>
        </p:txBody>
      </p:sp>
      <p:sp>
        <p:nvSpPr>
          <p:cNvPr id="38" name="Prostokąt 36">
            <a:extLst>
              <a:ext uri="{FF2B5EF4-FFF2-40B4-BE49-F238E27FC236}">
                <a16:creationId xmlns:a16="http://schemas.microsoft.com/office/drawing/2014/main" id="{E9947EF9-24D2-4BD3-A545-FD2AFCC13E0A}"/>
              </a:ext>
            </a:extLst>
          </p:cNvPr>
          <p:cNvSpPr/>
          <p:nvPr/>
        </p:nvSpPr>
        <p:spPr>
          <a:xfrm>
            <a:off x="5001337" y="4793507"/>
            <a:ext cx="447429" cy="424647"/>
          </a:xfrm>
          <a:prstGeom prst="rect">
            <a:avLst/>
          </a:prstGeom>
          <a:solidFill>
            <a:srgbClr val="A8CB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39" name="Freeform 69">
            <a:extLst>
              <a:ext uri="{FF2B5EF4-FFF2-40B4-BE49-F238E27FC236}">
                <a16:creationId xmlns:a16="http://schemas.microsoft.com/office/drawing/2014/main" id="{DAD22816-73E1-4808-8C67-075140D86CDE}"/>
              </a:ext>
            </a:extLst>
          </p:cNvPr>
          <p:cNvSpPr>
            <a:spLocks noEditPoints="1"/>
          </p:cNvSpPr>
          <p:nvPr/>
        </p:nvSpPr>
        <p:spPr bwMode="auto">
          <a:xfrm>
            <a:off x="5071546" y="1734735"/>
            <a:ext cx="314146" cy="369332"/>
          </a:xfrm>
          <a:custGeom>
            <a:avLst/>
            <a:gdLst/>
            <a:ahLst/>
            <a:cxnLst>
              <a:cxn ang="0">
                <a:pos x="180" y="76"/>
              </a:cxn>
              <a:cxn ang="0">
                <a:pos x="167" y="34"/>
              </a:cxn>
              <a:cxn ang="0">
                <a:pos x="133" y="7"/>
              </a:cxn>
              <a:cxn ang="0">
                <a:pos x="104" y="0"/>
              </a:cxn>
              <a:cxn ang="0">
                <a:pos x="62" y="14"/>
              </a:cxn>
              <a:cxn ang="0">
                <a:pos x="35" y="47"/>
              </a:cxn>
              <a:cxn ang="0">
                <a:pos x="27" y="132"/>
              </a:cxn>
              <a:cxn ang="0">
                <a:pos x="17" y="136"/>
              </a:cxn>
              <a:cxn ang="0">
                <a:pos x="0" y="156"/>
              </a:cxn>
              <a:cxn ang="0">
                <a:pos x="0" y="276"/>
              </a:cxn>
              <a:cxn ang="0">
                <a:pos x="8" y="295"/>
              </a:cxn>
              <a:cxn ang="0">
                <a:pos x="27" y="303"/>
              </a:cxn>
              <a:cxn ang="0">
                <a:pos x="185" y="303"/>
              </a:cxn>
              <a:cxn ang="0">
                <a:pos x="205" y="286"/>
              </a:cxn>
              <a:cxn ang="0">
                <a:pos x="207" y="161"/>
              </a:cxn>
              <a:cxn ang="0">
                <a:pos x="205" y="150"/>
              </a:cxn>
              <a:cxn ang="0">
                <a:pos x="185" y="134"/>
              </a:cxn>
              <a:cxn ang="0">
                <a:pos x="47" y="76"/>
              </a:cxn>
              <a:cxn ang="0">
                <a:pos x="51" y="54"/>
              </a:cxn>
              <a:cxn ang="0">
                <a:pos x="71" y="29"/>
              </a:cxn>
              <a:cxn ang="0">
                <a:pos x="104" y="20"/>
              </a:cxn>
              <a:cxn ang="0">
                <a:pos x="125" y="24"/>
              </a:cxn>
              <a:cxn ang="0">
                <a:pos x="151" y="45"/>
              </a:cxn>
              <a:cxn ang="0">
                <a:pos x="160" y="76"/>
              </a:cxn>
              <a:cxn ang="0">
                <a:pos x="47" y="76"/>
              </a:cxn>
              <a:cxn ang="0">
                <a:pos x="187" y="279"/>
              </a:cxn>
              <a:cxn ang="0">
                <a:pos x="180" y="285"/>
              </a:cxn>
              <a:cxn ang="0">
                <a:pos x="24" y="283"/>
              </a:cxn>
              <a:cxn ang="0">
                <a:pos x="18" y="276"/>
              </a:cxn>
              <a:cxn ang="0">
                <a:pos x="18" y="158"/>
              </a:cxn>
              <a:cxn ang="0">
                <a:pos x="27" y="152"/>
              </a:cxn>
              <a:cxn ang="0">
                <a:pos x="183" y="152"/>
              </a:cxn>
              <a:cxn ang="0">
                <a:pos x="189" y="161"/>
              </a:cxn>
              <a:cxn ang="0">
                <a:pos x="113" y="190"/>
              </a:cxn>
              <a:cxn ang="0">
                <a:pos x="111" y="183"/>
              </a:cxn>
              <a:cxn ang="0">
                <a:pos x="104" y="179"/>
              </a:cxn>
              <a:cxn ang="0">
                <a:pos x="95" y="187"/>
              </a:cxn>
              <a:cxn ang="0">
                <a:pos x="95" y="212"/>
              </a:cxn>
              <a:cxn ang="0">
                <a:pos x="85" y="223"/>
              </a:cxn>
              <a:cxn ang="0">
                <a:pos x="85" y="236"/>
              </a:cxn>
              <a:cxn ang="0">
                <a:pos x="104" y="246"/>
              </a:cxn>
              <a:cxn ang="0">
                <a:pos x="116" y="241"/>
              </a:cxn>
              <a:cxn ang="0">
                <a:pos x="122" y="228"/>
              </a:cxn>
              <a:cxn ang="0">
                <a:pos x="116" y="214"/>
              </a:cxn>
            </a:cxnLst>
            <a:rect l="0" t="0" r="r" b="b"/>
            <a:pathLst>
              <a:path w="207" h="303">
                <a:moveTo>
                  <a:pt x="180" y="132"/>
                </a:moveTo>
                <a:lnTo>
                  <a:pt x="180" y="76"/>
                </a:lnTo>
                <a:lnTo>
                  <a:pt x="180" y="76"/>
                </a:lnTo>
                <a:lnTo>
                  <a:pt x="178" y="62"/>
                </a:lnTo>
                <a:lnTo>
                  <a:pt x="172" y="47"/>
                </a:lnTo>
                <a:lnTo>
                  <a:pt x="167" y="34"/>
                </a:lnTo>
                <a:lnTo>
                  <a:pt x="156" y="24"/>
                </a:lnTo>
                <a:lnTo>
                  <a:pt x="145" y="14"/>
                </a:lnTo>
                <a:lnTo>
                  <a:pt x="133" y="7"/>
                </a:lnTo>
                <a:lnTo>
                  <a:pt x="118" y="2"/>
                </a:lnTo>
                <a:lnTo>
                  <a:pt x="104" y="0"/>
                </a:lnTo>
                <a:lnTo>
                  <a:pt x="104" y="0"/>
                </a:lnTo>
                <a:lnTo>
                  <a:pt x="89" y="2"/>
                </a:lnTo>
                <a:lnTo>
                  <a:pt x="75" y="7"/>
                </a:lnTo>
                <a:lnTo>
                  <a:pt x="62" y="14"/>
                </a:lnTo>
                <a:lnTo>
                  <a:pt x="49" y="24"/>
                </a:lnTo>
                <a:lnTo>
                  <a:pt x="40" y="34"/>
                </a:lnTo>
                <a:lnTo>
                  <a:pt x="35" y="47"/>
                </a:lnTo>
                <a:lnTo>
                  <a:pt x="29" y="62"/>
                </a:lnTo>
                <a:lnTo>
                  <a:pt x="27" y="76"/>
                </a:lnTo>
                <a:lnTo>
                  <a:pt x="27" y="132"/>
                </a:lnTo>
                <a:lnTo>
                  <a:pt x="27" y="132"/>
                </a:lnTo>
                <a:lnTo>
                  <a:pt x="22" y="134"/>
                </a:lnTo>
                <a:lnTo>
                  <a:pt x="17" y="136"/>
                </a:lnTo>
                <a:lnTo>
                  <a:pt x="8" y="141"/>
                </a:lnTo>
                <a:lnTo>
                  <a:pt x="2" y="150"/>
                </a:lnTo>
                <a:lnTo>
                  <a:pt x="0" y="156"/>
                </a:lnTo>
                <a:lnTo>
                  <a:pt x="0" y="161"/>
                </a:lnTo>
                <a:lnTo>
                  <a:pt x="0" y="276"/>
                </a:lnTo>
                <a:lnTo>
                  <a:pt x="0" y="276"/>
                </a:lnTo>
                <a:lnTo>
                  <a:pt x="0" y="281"/>
                </a:lnTo>
                <a:lnTo>
                  <a:pt x="2" y="286"/>
                </a:lnTo>
                <a:lnTo>
                  <a:pt x="8" y="295"/>
                </a:lnTo>
                <a:lnTo>
                  <a:pt x="17" y="301"/>
                </a:lnTo>
                <a:lnTo>
                  <a:pt x="22" y="303"/>
                </a:lnTo>
                <a:lnTo>
                  <a:pt x="27" y="303"/>
                </a:lnTo>
                <a:lnTo>
                  <a:pt x="180" y="303"/>
                </a:lnTo>
                <a:lnTo>
                  <a:pt x="180" y="303"/>
                </a:lnTo>
                <a:lnTo>
                  <a:pt x="185" y="303"/>
                </a:lnTo>
                <a:lnTo>
                  <a:pt x="191" y="301"/>
                </a:lnTo>
                <a:lnTo>
                  <a:pt x="200" y="295"/>
                </a:lnTo>
                <a:lnTo>
                  <a:pt x="205" y="286"/>
                </a:lnTo>
                <a:lnTo>
                  <a:pt x="207" y="281"/>
                </a:lnTo>
                <a:lnTo>
                  <a:pt x="207" y="276"/>
                </a:lnTo>
                <a:lnTo>
                  <a:pt x="207" y="161"/>
                </a:lnTo>
                <a:lnTo>
                  <a:pt x="207" y="161"/>
                </a:lnTo>
                <a:lnTo>
                  <a:pt x="207" y="156"/>
                </a:lnTo>
                <a:lnTo>
                  <a:pt x="205" y="150"/>
                </a:lnTo>
                <a:lnTo>
                  <a:pt x="200" y="141"/>
                </a:lnTo>
                <a:lnTo>
                  <a:pt x="191" y="136"/>
                </a:lnTo>
                <a:lnTo>
                  <a:pt x="185" y="134"/>
                </a:lnTo>
                <a:lnTo>
                  <a:pt x="180" y="132"/>
                </a:lnTo>
                <a:lnTo>
                  <a:pt x="180" y="132"/>
                </a:lnTo>
                <a:close/>
                <a:moveTo>
                  <a:pt x="47" y="76"/>
                </a:moveTo>
                <a:lnTo>
                  <a:pt x="47" y="76"/>
                </a:lnTo>
                <a:lnTo>
                  <a:pt x="47" y="65"/>
                </a:lnTo>
                <a:lnTo>
                  <a:pt x="51" y="54"/>
                </a:lnTo>
                <a:lnTo>
                  <a:pt x="56" y="45"/>
                </a:lnTo>
                <a:lnTo>
                  <a:pt x="64" y="36"/>
                </a:lnTo>
                <a:lnTo>
                  <a:pt x="71" y="29"/>
                </a:lnTo>
                <a:lnTo>
                  <a:pt x="82" y="24"/>
                </a:lnTo>
                <a:lnTo>
                  <a:pt x="93" y="20"/>
                </a:lnTo>
                <a:lnTo>
                  <a:pt x="104" y="20"/>
                </a:lnTo>
                <a:lnTo>
                  <a:pt x="104" y="20"/>
                </a:lnTo>
                <a:lnTo>
                  <a:pt x="114" y="20"/>
                </a:lnTo>
                <a:lnTo>
                  <a:pt x="125" y="24"/>
                </a:lnTo>
                <a:lnTo>
                  <a:pt x="134" y="29"/>
                </a:lnTo>
                <a:lnTo>
                  <a:pt x="143" y="36"/>
                </a:lnTo>
                <a:lnTo>
                  <a:pt x="151" y="45"/>
                </a:lnTo>
                <a:lnTo>
                  <a:pt x="156" y="54"/>
                </a:lnTo>
                <a:lnTo>
                  <a:pt x="160" y="65"/>
                </a:lnTo>
                <a:lnTo>
                  <a:pt x="160" y="76"/>
                </a:lnTo>
                <a:lnTo>
                  <a:pt x="160" y="132"/>
                </a:lnTo>
                <a:lnTo>
                  <a:pt x="47" y="132"/>
                </a:lnTo>
                <a:lnTo>
                  <a:pt x="47" y="76"/>
                </a:lnTo>
                <a:close/>
                <a:moveTo>
                  <a:pt x="189" y="276"/>
                </a:moveTo>
                <a:lnTo>
                  <a:pt x="189" y="276"/>
                </a:lnTo>
                <a:lnTo>
                  <a:pt x="187" y="279"/>
                </a:lnTo>
                <a:lnTo>
                  <a:pt x="185" y="281"/>
                </a:lnTo>
                <a:lnTo>
                  <a:pt x="183" y="283"/>
                </a:lnTo>
                <a:lnTo>
                  <a:pt x="180" y="285"/>
                </a:lnTo>
                <a:lnTo>
                  <a:pt x="27" y="285"/>
                </a:lnTo>
                <a:lnTo>
                  <a:pt x="27" y="285"/>
                </a:lnTo>
                <a:lnTo>
                  <a:pt x="24" y="283"/>
                </a:lnTo>
                <a:lnTo>
                  <a:pt x="22" y="281"/>
                </a:lnTo>
                <a:lnTo>
                  <a:pt x="18" y="279"/>
                </a:lnTo>
                <a:lnTo>
                  <a:pt x="18" y="276"/>
                </a:lnTo>
                <a:lnTo>
                  <a:pt x="18" y="161"/>
                </a:lnTo>
                <a:lnTo>
                  <a:pt x="18" y="161"/>
                </a:lnTo>
                <a:lnTo>
                  <a:pt x="18" y="158"/>
                </a:lnTo>
                <a:lnTo>
                  <a:pt x="22" y="154"/>
                </a:lnTo>
                <a:lnTo>
                  <a:pt x="24" y="152"/>
                </a:lnTo>
                <a:lnTo>
                  <a:pt x="27" y="152"/>
                </a:lnTo>
                <a:lnTo>
                  <a:pt x="180" y="152"/>
                </a:lnTo>
                <a:lnTo>
                  <a:pt x="180" y="152"/>
                </a:lnTo>
                <a:lnTo>
                  <a:pt x="183" y="152"/>
                </a:lnTo>
                <a:lnTo>
                  <a:pt x="185" y="154"/>
                </a:lnTo>
                <a:lnTo>
                  <a:pt x="187" y="158"/>
                </a:lnTo>
                <a:lnTo>
                  <a:pt x="189" y="161"/>
                </a:lnTo>
                <a:lnTo>
                  <a:pt x="189" y="276"/>
                </a:lnTo>
                <a:close/>
                <a:moveTo>
                  <a:pt x="113" y="212"/>
                </a:moveTo>
                <a:lnTo>
                  <a:pt x="113" y="190"/>
                </a:lnTo>
                <a:lnTo>
                  <a:pt x="113" y="190"/>
                </a:lnTo>
                <a:lnTo>
                  <a:pt x="113" y="187"/>
                </a:lnTo>
                <a:lnTo>
                  <a:pt x="111" y="183"/>
                </a:lnTo>
                <a:lnTo>
                  <a:pt x="107" y="181"/>
                </a:lnTo>
                <a:lnTo>
                  <a:pt x="104" y="179"/>
                </a:lnTo>
                <a:lnTo>
                  <a:pt x="104" y="179"/>
                </a:lnTo>
                <a:lnTo>
                  <a:pt x="100" y="181"/>
                </a:lnTo>
                <a:lnTo>
                  <a:pt x="96" y="183"/>
                </a:lnTo>
                <a:lnTo>
                  <a:pt x="95" y="187"/>
                </a:lnTo>
                <a:lnTo>
                  <a:pt x="95" y="190"/>
                </a:lnTo>
                <a:lnTo>
                  <a:pt x="95" y="212"/>
                </a:lnTo>
                <a:lnTo>
                  <a:pt x="95" y="212"/>
                </a:lnTo>
                <a:lnTo>
                  <a:pt x="91" y="214"/>
                </a:lnTo>
                <a:lnTo>
                  <a:pt x="87" y="217"/>
                </a:lnTo>
                <a:lnTo>
                  <a:pt x="85" y="223"/>
                </a:lnTo>
                <a:lnTo>
                  <a:pt x="85" y="228"/>
                </a:lnTo>
                <a:lnTo>
                  <a:pt x="85" y="228"/>
                </a:lnTo>
                <a:lnTo>
                  <a:pt x="85" y="236"/>
                </a:lnTo>
                <a:lnTo>
                  <a:pt x="91" y="241"/>
                </a:lnTo>
                <a:lnTo>
                  <a:pt x="96" y="245"/>
                </a:lnTo>
                <a:lnTo>
                  <a:pt x="104" y="246"/>
                </a:lnTo>
                <a:lnTo>
                  <a:pt x="104" y="246"/>
                </a:lnTo>
                <a:lnTo>
                  <a:pt x="111" y="245"/>
                </a:lnTo>
                <a:lnTo>
                  <a:pt x="116" y="241"/>
                </a:lnTo>
                <a:lnTo>
                  <a:pt x="122" y="236"/>
                </a:lnTo>
                <a:lnTo>
                  <a:pt x="122" y="228"/>
                </a:lnTo>
                <a:lnTo>
                  <a:pt x="122" y="228"/>
                </a:lnTo>
                <a:lnTo>
                  <a:pt x="122" y="223"/>
                </a:lnTo>
                <a:lnTo>
                  <a:pt x="120" y="217"/>
                </a:lnTo>
                <a:lnTo>
                  <a:pt x="116" y="214"/>
                </a:lnTo>
                <a:lnTo>
                  <a:pt x="113" y="212"/>
                </a:lnTo>
                <a:lnTo>
                  <a:pt x="113" y="212"/>
                </a:lnTo>
                <a:close/>
              </a:path>
            </a:pathLst>
          </a:custGeom>
          <a:gradFill>
            <a:gsLst>
              <a:gs pos="0">
                <a:srgbClr val="F9A939"/>
              </a:gs>
              <a:gs pos="23000">
                <a:srgbClr val="E95820"/>
              </a:gs>
              <a:gs pos="48000">
                <a:srgbClr val="CB1924"/>
              </a:gs>
              <a:gs pos="76000">
                <a:srgbClr val="7D1936"/>
              </a:gs>
              <a:gs pos="100000">
                <a:srgbClr val="171B50"/>
              </a:gs>
            </a:gsLst>
            <a:path path="circle">
              <a:fillToRect l="100000" t="100000"/>
            </a:path>
          </a:gradFill>
          <a:ln w="9525">
            <a:noFill/>
            <a:round/>
            <a:headEnd/>
            <a:tailEnd/>
          </a:ln>
        </p:spPr>
        <p:txBody>
          <a:bodyPr vert="horz" wrap="square" lIns="121920" tIns="60960" rIns="121920" bIns="60960" numCol="1" anchor="t" anchorCtr="0" compatLnSpc="1">
            <a:prstTxWarp prst="textNoShape">
              <a:avLst/>
            </a:prstTxWarp>
          </a:bodyPr>
          <a:lstStyle/>
          <a:p>
            <a:endParaRPr lang="en-US" sz="2400"/>
          </a:p>
        </p:txBody>
      </p:sp>
      <p:grpSp>
        <p:nvGrpSpPr>
          <p:cNvPr id="40" name="Group 78">
            <a:extLst>
              <a:ext uri="{FF2B5EF4-FFF2-40B4-BE49-F238E27FC236}">
                <a16:creationId xmlns:a16="http://schemas.microsoft.com/office/drawing/2014/main" id="{B66A0025-6FC4-46A8-B1EA-9FBEC9A4A3A1}"/>
              </a:ext>
            </a:extLst>
          </p:cNvPr>
          <p:cNvGrpSpPr/>
          <p:nvPr/>
        </p:nvGrpSpPr>
        <p:grpSpPr>
          <a:xfrm>
            <a:off x="5105663" y="4812799"/>
            <a:ext cx="267593" cy="369439"/>
            <a:chOff x="5011738" y="2427288"/>
            <a:chExt cx="212725" cy="293688"/>
          </a:xfrm>
          <a:gradFill>
            <a:gsLst>
              <a:gs pos="0">
                <a:srgbClr val="F9A939"/>
              </a:gs>
              <a:gs pos="23000">
                <a:srgbClr val="E95820"/>
              </a:gs>
              <a:gs pos="48000">
                <a:srgbClr val="CB1924"/>
              </a:gs>
              <a:gs pos="76000">
                <a:srgbClr val="7D1936"/>
              </a:gs>
              <a:gs pos="100000">
                <a:srgbClr val="171B50"/>
              </a:gs>
            </a:gsLst>
            <a:path path="circle">
              <a:fillToRect l="100000" t="100000"/>
            </a:path>
          </a:gradFill>
        </p:grpSpPr>
        <p:sp>
          <p:nvSpPr>
            <p:cNvPr id="41" name="Freeform 63">
              <a:extLst>
                <a:ext uri="{FF2B5EF4-FFF2-40B4-BE49-F238E27FC236}">
                  <a16:creationId xmlns:a16="http://schemas.microsoft.com/office/drawing/2014/main" id="{A982429A-9E48-4125-AD4E-9FAB2F9402F2}"/>
                </a:ext>
              </a:extLst>
            </p:cNvPr>
            <p:cNvSpPr>
              <a:spLocks noEditPoints="1"/>
            </p:cNvSpPr>
            <p:nvPr/>
          </p:nvSpPr>
          <p:spPr bwMode="auto">
            <a:xfrm>
              <a:off x="5011738" y="2427288"/>
              <a:ext cx="212725" cy="293688"/>
            </a:xfrm>
            <a:custGeom>
              <a:avLst/>
              <a:gdLst/>
              <a:ahLst/>
              <a:cxnLst>
                <a:cxn ang="0">
                  <a:pos x="78" y="11"/>
                </a:cxn>
                <a:cxn ang="0">
                  <a:pos x="84" y="11"/>
                </a:cxn>
                <a:cxn ang="0">
                  <a:pos x="84" y="0"/>
                </a:cxn>
                <a:cxn ang="0">
                  <a:pos x="0" y="0"/>
                </a:cxn>
                <a:cxn ang="0">
                  <a:pos x="0" y="11"/>
                </a:cxn>
                <a:cxn ang="0">
                  <a:pos x="7" y="11"/>
                </a:cxn>
                <a:cxn ang="0">
                  <a:pos x="30" y="52"/>
                </a:cxn>
                <a:cxn ang="0">
                  <a:pos x="30" y="64"/>
                </a:cxn>
                <a:cxn ang="0">
                  <a:pos x="8" y="105"/>
                </a:cxn>
                <a:cxn ang="0">
                  <a:pos x="0" y="105"/>
                </a:cxn>
                <a:cxn ang="0">
                  <a:pos x="0" y="116"/>
                </a:cxn>
                <a:cxn ang="0">
                  <a:pos x="84" y="116"/>
                </a:cxn>
                <a:cxn ang="0">
                  <a:pos x="84" y="105"/>
                </a:cxn>
                <a:cxn ang="0">
                  <a:pos x="78" y="105"/>
                </a:cxn>
                <a:cxn ang="0">
                  <a:pos x="55" y="64"/>
                </a:cxn>
                <a:cxn ang="0">
                  <a:pos x="55" y="52"/>
                </a:cxn>
                <a:cxn ang="0">
                  <a:pos x="78" y="11"/>
                </a:cxn>
                <a:cxn ang="0">
                  <a:pos x="52" y="69"/>
                </a:cxn>
                <a:cxn ang="0">
                  <a:pos x="72" y="105"/>
                </a:cxn>
                <a:cxn ang="0">
                  <a:pos x="67" y="105"/>
                </a:cxn>
                <a:cxn ang="0">
                  <a:pos x="56" y="93"/>
                </a:cxn>
                <a:cxn ang="0">
                  <a:pos x="43" y="77"/>
                </a:cxn>
                <a:cxn ang="0">
                  <a:pos x="30" y="93"/>
                </a:cxn>
                <a:cxn ang="0">
                  <a:pos x="20" y="105"/>
                </a:cxn>
                <a:cxn ang="0">
                  <a:pos x="13" y="105"/>
                </a:cxn>
                <a:cxn ang="0">
                  <a:pos x="34" y="69"/>
                </a:cxn>
                <a:cxn ang="0">
                  <a:pos x="36" y="69"/>
                </a:cxn>
                <a:cxn ang="0">
                  <a:pos x="36" y="48"/>
                </a:cxn>
                <a:cxn ang="0">
                  <a:pos x="34" y="47"/>
                </a:cxn>
                <a:cxn ang="0">
                  <a:pos x="13" y="11"/>
                </a:cxn>
                <a:cxn ang="0">
                  <a:pos x="72" y="11"/>
                </a:cxn>
                <a:cxn ang="0">
                  <a:pos x="52" y="47"/>
                </a:cxn>
                <a:cxn ang="0">
                  <a:pos x="49" y="48"/>
                </a:cxn>
                <a:cxn ang="0">
                  <a:pos x="49" y="69"/>
                </a:cxn>
                <a:cxn ang="0">
                  <a:pos x="52" y="69"/>
                </a:cxn>
              </a:cxnLst>
              <a:rect l="0" t="0" r="r" b="b"/>
              <a:pathLst>
                <a:path w="84" h="116">
                  <a:moveTo>
                    <a:pt x="78" y="11"/>
                  </a:moveTo>
                  <a:cubicBezTo>
                    <a:pt x="84" y="11"/>
                    <a:pt x="84" y="11"/>
                    <a:pt x="84" y="11"/>
                  </a:cubicBezTo>
                  <a:cubicBezTo>
                    <a:pt x="84" y="0"/>
                    <a:pt x="84" y="0"/>
                    <a:pt x="84" y="0"/>
                  </a:cubicBezTo>
                  <a:cubicBezTo>
                    <a:pt x="0" y="0"/>
                    <a:pt x="0" y="0"/>
                    <a:pt x="0" y="0"/>
                  </a:cubicBezTo>
                  <a:cubicBezTo>
                    <a:pt x="0" y="11"/>
                    <a:pt x="0" y="11"/>
                    <a:pt x="0" y="11"/>
                  </a:cubicBezTo>
                  <a:cubicBezTo>
                    <a:pt x="7" y="11"/>
                    <a:pt x="7" y="11"/>
                    <a:pt x="7" y="11"/>
                  </a:cubicBezTo>
                  <a:cubicBezTo>
                    <a:pt x="8" y="33"/>
                    <a:pt x="16" y="48"/>
                    <a:pt x="30" y="52"/>
                  </a:cubicBezTo>
                  <a:cubicBezTo>
                    <a:pt x="30" y="64"/>
                    <a:pt x="30" y="64"/>
                    <a:pt x="30" y="64"/>
                  </a:cubicBezTo>
                  <a:cubicBezTo>
                    <a:pt x="17" y="69"/>
                    <a:pt x="9" y="83"/>
                    <a:pt x="8" y="105"/>
                  </a:cubicBezTo>
                  <a:cubicBezTo>
                    <a:pt x="0" y="105"/>
                    <a:pt x="0" y="105"/>
                    <a:pt x="0" y="105"/>
                  </a:cubicBezTo>
                  <a:cubicBezTo>
                    <a:pt x="0" y="116"/>
                    <a:pt x="0" y="116"/>
                    <a:pt x="0" y="116"/>
                  </a:cubicBezTo>
                  <a:cubicBezTo>
                    <a:pt x="84" y="116"/>
                    <a:pt x="84" y="116"/>
                    <a:pt x="84" y="116"/>
                  </a:cubicBezTo>
                  <a:cubicBezTo>
                    <a:pt x="84" y="105"/>
                    <a:pt x="84" y="105"/>
                    <a:pt x="84" y="105"/>
                  </a:cubicBezTo>
                  <a:cubicBezTo>
                    <a:pt x="78" y="105"/>
                    <a:pt x="78" y="105"/>
                    <a:pt x="78" y="105"/>
                  </a:cubicBezTo>
                  <a:cubicBezTo>
                    <a:pt x="77" y="83"/>
                    <a:pt x="69" y="69"/>
                    <a:pt x="55" y="64"/>
                  </a:cubicBezTo>
                  <a:cubicBezTo>
                    <a:pt x="55" y="52"/>
                    <a:pt x="55" y="52"/>
                    <a:pt x="55" y="52"/>
                  </a:cubicBezTo>
                  <a:cubicBezTo>
                    <a:pt x="69" y="48"/>
                    <a:pt x="77" y="33"/>
                    <a:pt x="78" y="11"/>
                  </a:cubicBezTo>
                  <a:close/>
                  <a:moveTo>
                    <a:pt x="52" y="69"/>
                  </a:moveTo>
                  <a:cubicBezTo>
                    <a:pt x="67" y="73"/>
                    <a:pt x="72" y="90"/>
                    <a:pt x="72" y="105"/>
                  </a:cubicBezTo>
                  <a:cubicBezTo>
                    <a:pt x="67" y="105"/>
                    <a:pt x="67" y="105"/>
                    <a:pt x="67" y="105"/>
                  </a:cubicBezTo>
                  <a:cubicBezTo>
                    <a:pt x="56" y="93"/>
                    <a:pt x="56" y="93"/>
                    <a:pt x="56" y="93"/>
                  </a:cubicBezTo>
                  <a:cubicBezTo>
                    <a:pt x="43" y="77"/>
                    <a:pt x="43" y="77"/>
                    <a:pt x="43" y="77"/>
                  </a:cubicBezTo>
                  <a:cubicBezTo>
                    <a:pt x="30" y="93"/>
                    <a:pt x="30" y="93"/>
                    <a:pt x="30" y="93"/>
                  </a:cubicBezTo>
                  <a:cubicBezTo>
                    <a:pt x="20" y="105"/>
                    <a:pt x="20" y="105"/>
                    <a:pt x="20" y="105"/>
                  </a:cubicBezTo>
                  <a:cubicBezTo>
                    <a:pt x="13" y="105"/>
                    <a:pt x="13" y="105"/>
                    <a:pt x="13" y="105"/>
                  </a:cubicBezTo>
                  <a:cubicBezTo>
                    <a:pt x="14" y="90"/>
                    <a:pt x="18" y="73"/>
                    <a:pt x="34" y="69"/>
                  </a:cubicBezTo>
                  <a:cubicBezTo>
                    <a:pt x="36" y="69"/>
                    <a:pt x="36" y="69"/>
                    <a:pt x="36" y="69"/>
                  </a:cubicBezTo>
                  <a:cubicBezTo>
                    <a:pt x="36" y="48"/>
                    <a:pt x="36" y="48"/>
                    <a:pt x="36" y="48"/>
                  </a:cubicBezTo>
                  <a:cubicBezTo>
                    <a:pt x="34" y="47"/>
                    <a:pt x="34" y="47"/>
                    <a:pt x="34" y="47"/>
                  </a:cubicBezTo>
                  <a:cubicBezTo>
                    <a:pt x="18" y="43"/>
                    <a:pt x="14" y="27"/>
                    <a:pt x="13" y="11"/>
                  </a:cubicBezTo>
                  <a:cubicBezTo>
                    <a:pt x="72" y="11"/>
                    <a:pt x="72" y="11"/>
                    <a:pt x="72" y="11"/>
                  </a:cubicBezTo>
                  <a:cubicBezTo>
                    <a:pt x="72" y="27"/>
                    <a:pt x="67" y="43"/>
                    <a:pt x="52" y="47"/>
                  </a:cubicBezTo>
                  <a:cubicBezTo>
                    <a:pt x="49" y="48"/>
                    <a:pt x="49" y="48"/>
                    <a:pt x="49" y="48"/>
                  </a:cubicBezTo>
                  <a:cubicBezTo>
                    <a:pt x="49" y="69"/>
                    <a:pt x="49" y="69"/>
                    <a:pt x="49" y="69"/>
                  </a:cubicBezTo>
                  <a:lnTo>
                    <a:pt x="52" y="69"/>
                  </a:lnTo>
                  <a:close/>
                </a:path>
              </a:pathLst>
            </a:custGeom>
            <a:grpFill/>
            <a:ln w="9525">
              <a:noFill/>
              <a:round/>
              <a:headEnd/>
              <a:tailEnd/>
            </a:ln>
          </p:spPr>
          <p:txBody>
            <a:bodyPr/>
            <a:lstStyle/>
            <a:p>
              <a:pPr fontAlgn="auto">
                <a:spcBef>
                  <a:spcPts val="0"/>
                </a:spcBef>
                <a:spcAft>
                  <a:spcPts val="0"/>
                </a:spcAft>
                <a:defRPr/>
              </a:pPr>
              <a:endParaRPr lang="en-US">
                <a:latin typeface="+mn-lt"/>
                <a:ea typeface="+mn-ea"/>
              </a:endParaRPr>
            </a:p>
          </p:txBody>
        </p:sp>
        <p:sp>
          <p:nvSpPr>
            <p:cNvPr id="42" name="Freeform 64">
              <a:extLst>
                <a:ext uri="{FF2B5EF4-FFF2-40B4-BE49-F238E27FC236}">
                  <a16:creationId xmlns:a16="http://schemas.microsoft.com/office/drawing/2014/main" id="{E7CF42FA-D76F-4243-AED8-CBBC82542738}"/>
                </a:ext>
              </a:extLst>
            </p:cNvPr>
            <p:cNvSpPr>
              <a:spLocks/>
            </p:cNvSpPr>
            <p:nvPr/>
          </p:nvSpPr>
          <p:spPr bwMode="auto">
            <a:xfrm>
              <a:off x="5092701" y="2516188"/>
              <a:ext cx="60325" cy="34925"/>
            </a:xfrm>
            <a:custGeom>
              <a:avLst/>
              <a:gdLst/>
              <a:ahLst/>
              <a:cxnLst>
                <a:cxn ang="0">
                  <a:pos x="38" y="0"/>
                </a:cxn>
                <a:cxn ang="0">
                  <a:pos x="0" y="0"/>
                </a:cxn>
                <a:cxn ang="0">
                  <a:pos x="9" y="11"/>
                </a:cxn>
                <a:cxn ang="0">
                  <a:pos x="19" y="22"/>
                </a:cxn>
                <a:cxn ang="0">
                  <a:pos x="29" y="11"/>
                </a:cxn>
                <a:cxn ang="0">
                  <a:pos x="38" y="0"/>
                </a:cxn>
              </a:cxnLst>
              <a:rect l="0" t="0" r="r" b="b"/>
              <a:pathLst>
                <a:path w="38" h="22">
                  <a:moveTo>
                    <a:pt x="38" y="0"/>
                  </a:moveTo>
                  <a:lnTo>
                    <a:pt x="0" y="0"/>
                  </a:lnTo>
                  <a:lnTo>
                    <a:pt x="9" y="11"/>
                  </a:lnTo>
                  <a:lnTo>
                    <a:pt x="19" y="22"/>
                  </a:lnTo>
                  <a:lnTo>
                    <a:pt x="29" y="11"/>
                  </a:lnTo>
                  <a:lnTo>
                    <a:pt x="38" y="0"/>
                  </a:lnTo>
                  <a:close/>
                </a:path>
              </a:pathLst>
            </a:custGeom>
            <a:grpFill/>
            <a:ln w="9525">
              <a:noFill/>
              <a:round/>
              <a:headEnd/>
              <a:tailEnd/>
            </a:ln>
          </p:spPr>
          <p:txBody>
            <a:bodyPr/>
            <a:lstStyle/>
            <a:p>
              <a:pPr fontAlgn="auto">
                <a:spcBef>
                  <a:spcPts val="0"/>
                </a:spcBef>
                <a:spcAft>
                  <a:spcPts val="0"/>
                </a:spcAft>
                <a:defRPr/>
              </a:pPr>
              <a:endParaRPr lang="en-US">
                <a:latin typeface="+mn-lt"/>
                <a:ea typeface="+mn-ea"/>
              </a:endParaRPr>
            </a:p>
          </p:txBody>
        </p:sp>
      </p:grpSp>
      <p:sp>
        <p:nvSpPr>
          <p:cNvPr id="27" name="TextBox 26">
            <a:extLst>
              <a:ext uri="{FF2B5EF4-FFF2-40B4-BE49-F238E27FC236}">
                <a16:creationId xmlns:a16="http://schemas.microsoft.com/office/drawing/2014/main" id="{2E341C20-6D9F-47BE-8110-EEFE8564BDE0}"/>
              </a:ext>
            </a:extLst>
          </p:cNvPr>
          <p:cNvSpPr txBox="1"/>
          <p:nvPr/>
        </p:nvSpPr>
        <p:spPr>
          <a:xfrm>
            <a:off x="8739293" y="4799467"/>
            <a:ext cx="2396810" cy="369332"/>
          </a:xfrm>
          <a:prstGeom prst="rect">
            <a:avLst/>
          </a:prstGeom>
          <a:noFill/>
        </p:spPr>
        <p:txBody>
          <a:bodyPr wrap="none" rtlCol="0">
            <a:spAutoFit/>
          </a:bodyPr>
          <a:lstStyle/>
          <a:p>
            <a:pPr fontAlgn="base"/>
            <a:r>
              <a:rPr lang="en-US" dirty="0">
                <a:latin typeface="Poppins" panose="00000500000000000000" pitchFamily="2" charset="0"/>
                <a:cs typeface="Poppins" panose="00000500000000000000" pitchFamily="2" charset="0"/>
              </a:rPr>
              <a:t>Learning &amp; Training</a:t>
            </a:r>
            <a:endParaRPr lang="en-ID" dirty="0">
              <a:latin typeface="Poppins" panose="00000500000000000000" pitchFamily="2" charset="0"/>
              <a:cs typeface="Poppins" panose="00000500000000000000" pitchFamily="2" charset="0"/>
            </a:endParaRPr>
          </a:p>
        </p:txBody>
      </p:sp>
      <p:sp>
        <p:nvSpPr>
          <p:cNvPr id="26" name="Rectangle 21">
            <a:extLst>
              <a:ext uri="{FF2B5EF4-FFF2-40B4-BE49-F238E27FC236}">
                <a16:creationId xmlns:a16="http://schemas.microsoft.com/office/drawing/2014/main" id="{EFBAC329-2244-4C0E-8E1B-B280AFA8BF20}"/>
              </a:ext>
            </a:extLst>
          </p:cNvPr>
          <p:cNvSpPr/>
          <p:nvPr/>
        </p:nvSpPr>
        <p:spPr>
          <a:xfrm>
            <a:off x="8733772" y="5146767"/>
            <a:ext cx="2985788" cy="763029"/>
          </a:xfrm>
          <a:prstGeom prst="rect">
            <a:avLst/>
          </a:prstGeom>
          <a:solidFill>
            <a:schemeClr val="bg1">
              <a:alpha val="0"/>
            </a:schemeClr>
          </a:solidFill>
        </p:spPr>
        <p:txBody>
          <a:bodyPr wrap="square">
            <a:spAutoFit/>
          </a:bodyPr>
          <a:lstStyle/>
          <a:p>
            <a:pPr>
              <a:lnSpc>
                <a:spcPct val="150000"/>
              </a:lnSpc>
            </a:pPr>
            <a:r>
              <a:rPr lang="en-US" sz="1000" b="1" dirty="0">
                <a:latin typeface="Poppins Light" panose="00000400000000000000" pitchFamily="2" charset="0"/>
                <a:cs typeface="Poppins Light" panose="00000400000000000000" pitchFamily="2" charset="0"/>
              </a:rPr>
              <a:t>For new employees or for testing new technologies, sandboxes offer a safe space to learn and experiment without risks.</a:t>
            </a:r>
            <a:endParaRPr lang="id-ID" sz="1000" b="1" dirty="0">
              <a:latin typeface="Poppins Light" panose="00000400000000000000" pitchFamily="2" charset="0"/>
              <a:ea typeface="Open Sans Light" panose="020B0306030504020204" pitchFamily="34" charset="0"/>
              <a:cs typeface="Poppins Light" panose="00000400000000000000" pitchFamily="2" charset="0"/>
            </a:endParaRPr>
          </a:p>
        </p:txBody>
      </p:sp>
      <p:pic>
        <p:nvPicPr>
          <p:cNvPr id="34" name="Рисунок 33">
            <a:extLst>
              <a:ext uri="{FF2B5EF4-FFF2-40B4-BE49-F238E27FC236}">
                <a16:creationId xmlns:a16="http://schemas.microsoft.com/office/drawing/2014/main" id="{5B3FE9B7-2A5F-416C-962D-C51EBB9055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7744" y="200668"/>
            <a:ext cx="2881253" cy="1152501"/>
          </a:xfrm>
          <a:prstGeom prst="rect">
            <a:avLst/>
          </a:prstGeom>
        </p:spPr>
      </p:pic>
      <p:sp>
        <p:nvSpPr>
          <p:cNvPr id="45" name="Freeform 95">
            <a:extLst>
              <a:ext uri="{FF2B5EF4-FFF2-40B4-BE49-F238E27FC236}">
                <a16:creationId xmlns:a16="http://schemas.microsoft.com/office/drawing/2014/main" id="{0E72D56F-DDC0-4D83-8523-BB7A3801708A}"/>
              </a:ext>
            </a:extLst>
          </p:cNvPr>
          <p:cNvSpPr>
            <a:spLocks noEditPoints="1"/>
          </p:cNvSpPr>
          <p:nvPr/>
        </p:nvSpPr>
        <p:spPr bwMode="auto">
          <a:xfrm>
            <a:off x="8366304" y="1715164"/>
            <a:ext cx="390525" cy="376238"/>
          </a:xfrm>
          <a:custGeom>
            <a:avLst/>
            <a:gdLst>
              <a:gd name="T0" fmla="*/ 102 w 104"/>
              <a:gd name="T1" fmla="*/ 52 h 100"/>
              <a:gd name="T2" fmla="*/ 101 w 104"/>
              <a:gd name="T3" fmla="*/ 51 h 100"/>
              <a:gd name="T4" fmla="*/ 89 w 104"/>
              <a:gd name="T5" fmla="*/ 45 h 100"/>
              <a:gd name="T6" fmla="*/ 74 w 104"/>
              <a:gd name="T7" fmla="*/ 54 h 100"/>
              <a:gd name="T8" fmla="*/ 72 w 104"/>
              <a:gd name="T9" fmla="*/ 57 h 100"/>
              <a:gd name="T10" fmla="*/ 71 w 104"/>
              <a:gd name="T11" fmla="*/ 58 h 100"/>
              <a:gd name="T12" fmla="*/ 69 w 104"/>
              <a:gd name="T13" fmla="*/ 57 h 100"/>
              <a:gd name="T14" fmla="*/ 67 w 104"/>
              <a:gd name="T15" fmla="*/ 54 h 100"/>
              <a:gd name="T16" fmla="*/ 52 w 104"/>
              <a:gd name="T17" fmla="*/ 45 h 100"/>
              <a:gd name="T18" fmla="*/ 38 w 104"/>
              <a:gd name="T19" fmla="*/ 54 h 100"/>
              <a:gd name="T20" fmla="*/ 36 w 104"/>
              <a:gd name="T21" fmla="*/ 57 h 100"/>
              <a:gd name="T22" fmla="*/ 34 w 104"/>
              <a:gd name="T23" fmla="*/ 58 h 100"/>
              <a:gd name="T24" fmla="*/ 32 w 104"/>
              <a:gd name="T25" fmla="*/ 57 h 100"/>
              <a:gd name="T26" fmla="*/ 30 w 104"/>
              <a:gd name="T27" fmla="*/ 54 h 100"/>
              <a:gd name="T28" fmla="*/ 16 w 104"/>
              <a:gd name="T29" fmla="*/ 45 h 100"/>
              <a:gd name="T30" fmla="*/ 4 w 104"/>
              <a:gd name="T31" fmla="*/ 51 h 100"/>
              <a:gd name="T32" fmla="*/ 2 w 104"/>
              <a:gd name="T33" fmla="*/ 52 h 100"/>
              <a:gd name="T34" fmla="*/ 0 w 104"/>
              <a:gd name="T35" fmla="*/ 50 h 100"/>
              <a:gd name="T36" fmla="*/ 0 w 104"/>
              <a:gd name="T37" fmla="*/ 49 h 100"/>
              <a:gd name="T38" fmla="*/ 52 w 104"/>
              <a:gd name="T39" fmla="*/ 12 h 100"/>
              <a:gd name="T40" fmla="*/ 104 w 104"/>
              <a:gd name="T41" fmla="*/ 49 h 100"/>
              <a:gd name="T42" fmla="*/ 104 w 104"/>
              <a:gd name="T43" fmla="*/ 50 h 100"/>
              <a:gd name="T44" fmla="*/ 102 w 104"/>
              <a:gd name="T45" fmla="*/ 52 h 100"/>
              <a:gd name="T46" fmla="*/ 56 w 104"/>
              <a:gd name="T47" fmla="*/ 84 h 100"/>
              <a:gd name="T48" fmla="*/ 40 w 104"/>
              <a:gd name="T49" fmla="*/ 100 h 100"/>
              <a:gd name="T50" fmla="*/ 24 w 104"/>
              <a:gd name="T51" fmla="*/ 84 h 100"/>
              <a:gd name="T52" fmla="*/ 28 w 104"/>
              <a:gd name="T53" fmla="*/ 80 h 100"/>
              <a:gd name="T54" fmla="*/ 32 w 104"/>
              <a:gd name="T55" fmla="*/ 84 h 100"/>
              <a:gd name="T56" fmla="*/ 40 w 104"/>
              <a:gd name="T57" fmla="*/ 92 h 100"/>
              <a:gd name="T58" fmla="*/ 48 w 104"/>
              <a:gd name="T59" fmla="*/ 84 h 100"/>
              <a:gd name="T60" fmla="*/ 48 w 104"/>
              <a:gd name="T61" fmla="*/ 48 h 100"/>
              <a:gd name="T62" fmla="*/ 52 w 104"/>
              <a:gd name="T63" fmla="*/ 47 h 100"/>
              <a:gd name="T64" fmla="*/ 56 w 104"/>
              <a:gd name="T65" fmla="*/ 48 h 100"/>
              <a:gd name="T66" fmla="*/ 56 w 104"/>
              <a:gd name="T67" fmla="*/ 84 h 100"/>
              <a:gd name="T68" fmla="*/ 56 w 104"/>
              <a:gd name="T69" fmla="*/ 10 h 100"/>
              <a:gd name="T70" fmla="*/ 52 w 104"/>
              <a:gd name="T71" fmla="*/ 10 h 100"/>
              <a:gd name="T72" fmla="*/ 48 w 104"/>
              <a:gd name="T73" fmla="*/ 10 h 100"/>
              <a:gd name="T74" fmla="*/ 48 w 104"/>
              <a:gd name="T75" fmla="*/ 4 h 100"/>
              <a:gd name="T76" fmla="*/ 52 w 104"/>
              <a:gd name="T77" fmla="*/ 0 h 100"/>
              <a:gd name="T78" fmla="*/ 56 w 104"/>
              <a:gd name="T79" fmla="*/ 4 h 100"/>
              <a:gd name="T80" fmla="*/ 56 w 104"/>
              <a:gd name="T81" fmla="*/ 1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100">
                <a:moveTo>
                  <a:pt x="102" y="52"/>
                </a:moveTo>
                <a:cubicBezTo>
                  <a:pt x="102" y="52"/>
                  <a:pt x="101" y="51"/>
                  <a:pt x="101" y="51"/>
                </a:cubicBezTo>
                <a:cubicBezTo>
                  <a:pt x="97" y="48"/>
                  <a:pt x="94" y="45"/>
                  <a:pt x="89" y="45"/>
                </a:cubicBezTo>
                <a:cubicBezTo>
                  <a:pt x="83" y="45"/>
                  <a:pt x="78" y="49"/>
                  <a:pt x="74" y="54"/>
                </a:cubicBezTo>
                <a:cubicBezTo>
                  <a:pt x="74" y="55"/>
                  <a:pt x="73" y="56"/>
                  <a:pt x="72" y="57"/>
                </a:cubicBezTo>
                <a:cubicBezTo>
                  <a:pt x="72" y="58"/>
                  <a:pt x="71" y="58"/>
                  <a:pt x="71" y="58"/>
                </a:cubicBezTo>
                <a:cubicBezTo>
                  <a:pt x="70" y="58"/>
                  <a:pt x="69" y="58"/>
                  <a:pt x="69" y="57"/>
                </a:cubicBezTo>
                <a:cubicBezTo>
                  <a:pt x="68" y="56"/>
                  <a:pt x="67" y="55"/>
                  <a:pt x="67" y="54"/>
                </a:cubicBezTo>
                <a:cubicBezTo>
                  <a:pt x="63" y="49"/>
                  <a:pt x="58" y="45"/>
                  <a:pt x="52" y="45"/>
                </a:cubicBezTo>
                <a:cubicBezTo>
                  <a:pt x="46" y="45"/>
                  <a:pt x="41" y="49"/>
                  <a:pt x="38" y="54"/>
                </a:cubicBezTo>
                <a:cubicBezTo>
                  <a:pt x="37" y="55"/>
                  <a:pt x="37" y="56"/>
                  <a:pt x="36" y="57"/>
                </a:cubicBezTo>
                <a:cubicBezTo>
                  <a:pt x="36" y="58"/>
                  <a:pt x="35" y="58"/>
                  <a:pt x="34" y="58"/>
                </a:cubicBezTo>
                <a:cubicBezTo>
                  <a:pt x="33" y="58"/>
                  <a:pt x="33" y="58"/>
                  <a:pt x="32" y="57"/>
                </a:cubicBezTo>
                <a:cubicBezTo>
                  <a:pt x="32" y="56"/>
                  <a:pt x="31" y="55"/>
                  <a:pt x="30" y="54"/>
                </a:cubicBezTo>
                <a:cubicBezTo>
                  <a:pt x="27" y="49"/>
                  <a:pt x="22" y="45"/>
                  <a:pt x="16" y="45"/>
                </a:cubicBezTo>
                <a:cubicBezTo>
                  <a:pt x="11" y="45"/>
                  <a:pt x="7" y="48"/>
                  <a:pt x="4" y="51"/>
                </a:cubicBezTo>
                <a:cubicBezTo>
                  <a:pt x="3" y="51"/>
                  <a:pt x="3" y="52"/>
                  <a:pt x="2" y="52"/>
                </a:cubicBezTo>
                <a:cubicBezTo>
                  <a:pt x="1" y="52"/>
                  <a:pt x="0" y="51"/>
                  <a:pt x="0" y="50"/>
                </a:cubicBezTo>
                <a:cubicBezTo>
                  <a:pt x="0" y="49"/>
                  <a:pt x="0" y="49"/>
                  <a:pt x="0" y="49"/>
                </a:cubicBezTo>
                <a:cubicBezTo>
                  <a:pt x="6" y="26"/>
                  <a:pt x="29" y="12"/>
                  <a:pt x="52" y="12"/>
                </a:cubicBezTo>
                <a:cubicBezTo>
                  <a:pt x="76" y="12"/>
                  <a:pt x="99" y="26"/>
                  <a:pt x="104" y="49"/>
                </a:cubicBezTo>
                <a:cubicBezTo>
                  <a:pt x="104" y="49"/>
                  <a:pt x="104" y="49"/>
                  <a:pt x="104" y="50"/>
                </a:cubicBezTo>
                <a:cubicBezTo>
                  <a:pt x="104" y="51"/>
                  <a:pt x="103" y="52"/>
                  <a:pt x="102" y="52"/>
                </a:cubicBezTo>
                <a:close/>
                <a:moveTo>
                  <a:pt x="56" y="84"/>
                </a:moveTo>
                <a:cubicBezTo>
                  <a:pt x="56" y="93"/>
                  <a:pt x="49" y="100"/>
                  <a:pt x="40" y="100"/>
                </a:cubicBezTo>
                <a:cubicBezTo>
                  <a:pt x="32" y="100"/>
                  <a:pt x="24" y="93"/>
                  <a:pt x="24" y="84"/>
                </a:cubicBezTo>
                <a:cubicBezTo>
                  <a:pt x="24" y="82"/>
                  <a:pt x="26" y="80"/>
                  <a:pt x="28" y="80"/>
                </a:cubicBezTo>
                <a:cubicBezTo>
                  <a:pt x="31" y="80"/>
                  <a:pt x="32" y="82"/>
                  <a:pt x="32" y="84"/>
                </a:cubicBezTo>
                <a:cubicBezTo>
                  <a:pt x="32" y="88"/>
                  <a:pt x="36" y="92"/>
                  <a:pt x="40" y="92"/>
                </a:cubicBezTo>
                <a:cubicBezTo>
                  <a:pt x="45" y="92"/>
                  <a:pt x="48" y="88"/>
                  <a:pt x="48" y="84"/>
                </a:cubicBezTo>
                <a:cubicBezTo>
                  <a:pt x="48" y="48"/>
                  <a:pt x="48" y="48"/>
                  <a:pt x="48" y="48"/>
                </a:cubicBezTo>
                <a:cubicBezTo>
                  <a:pt x="50" y="48"/>
                  <a:pt x="51" y="47"/>
                  <a:pt x="52" y="47"/>
                </a:cubicBezTo>
                <a:cubicBezTo>
                  <a:pt x="54" y="47"/>
                  <a:pt x="55" y="48"/>
                  <a:pt x="56" y="48"/>
                </a:cubicBezTo>
                <a:lnTo>
                  <a:pt x="56" y="84"/>
                </a:lnTo>
                <a:close/>
                <a:moveTo>
                  <a:pt x="56" y="10"/>
                </a:moveTo>
                <a:cubicBezTo>
                  <a:pt x="55" y="10"/>
                  <a:pt x="54" y="10"/>
                  <a:pt x="52" y="10"/>
                </a:cubicBezTo>
                <a:cubicBezTo>
                  <a:pt x="51" y="10"/>
                  <a:pt x="50" y="10"/>
                  <a:pt x="48" y="10"/>
                </a:cubicBezTo>
                <a:cubicBezTo>
                  <a:pt x="48" y="4"/>
                  <a:pt x="48" y="4"/>
                  <a:pt x="48" y="4"/>
                </a:cubicBezTo>
                <a:cubicBezTo>
                  <a:pt x="48" y="2"/>
                  <a:pt x="50" y="0"/>
                  <a:pt x="52" y="0"/>
                </a:cubicBezTo>
                <a:cubicBezTo>
                  <a:pt x="55" y="0"/>
                  <a:pt x="56" y="2"/>
                  <a:pt x="56" y="4"/>
                </a:cubicBezTo>
                <a:lnTo>
                  <a:pt x="56" y="10"/>
                </a:lnTo>
                <a:close/>
              </a:path>
            </a:pathLst>
          </a:custGeom>
          <a:gradFill>
            <a:gsLst>
              <a:gs pos="0">
                <a:srgbClr val="F9A939"/>
              </a:gs>
              <a:gs pos="23000">
                <a:srgbClr val="E95820"/>
              </a:gs>
              <a:gs pos="48000">
                <a:srgbClr val="CB1924"/>
              </a:gs>
              <a:gs pos="76000">
                <a:srgbClr val="7D1936"/>
              </a:gs>
              <a:gs pos="100000">
                <a:srgbClr val="171B50"/>
              </a:gs>
            </a:gsLst>
            <a:path path="circle">
              <a:fillToRect l="100000" t="100000"/>
            </a:path>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26">
            <a:extLst>
              <a:ext uri="{FF2B5EF4-FFF2-40B4-BE49-F238E27FC236}">
                <a16:creationId xmlns:a16="http://schemas.microsoft.com/office/drawing/2014/main" id="{392A0EA8-F9BF-437F-93FD-5B9728FDC3A9}"/>
              </a:ext>
            </a:extLst>
          </p:cNvPr>
          <p:cNvSpPr>
            <a:spLocks noEditPoints="1"/>
          </p:cNvSpPr>
          <p:nvPr/>
        </p:nvSpPr>
        <p:spPr bwMode="auto">
          <a:xfrm>
            <a:off x="8328380" y="3210058"/>
            <a:ext cx="450850" cy="412750"/>
          </a:xfrm>
          <a:custGeom>
            <a:avLst/>
            <a:gdLst>
              <a:gd name="T0" fmla="*/ 69 w 120"/>
              <a:gd name="T1" fmla="*/ 64 h 110"/>
              <a:gd name="T2" fmla="*/ 73 w 120"/>
              <a:gd name="T3" fmla="*/ 77 h 110"/>
              <a:gd name="T4" fmla="*/ 61 w 120"/>
              <a:gd name="T5" fmla="*/ 87 h 110"/>
              <a:gd name="T6" fmla="*/ 48 w 120"/>
              <a:gd name="T7" fmla="*/ 93 h 110"/>
              <a:gd name="T8" fmla="*/ 33 w 120"/>
              <a:gd name="T9" fmla="*/ 93 h 110"/>
              <a:gd name="T10" fmla="*/ 19 w 120"/>
              <a:gd name="T11" fmla="*/ 87 h 110"/>
              <a:gd name="T12" fmla="*/ 7 w 120"/>
              <a:gd name="T13" fmla="*/ 77 h 110"/>
              <a:gd name="T14" fmla="*/ 11 w 120"/>
              <a:gd name="T15" fmla="*/ 64 h 110"/>
              <a:gd name="T16" fmla="*/ 0 w 120"/>
              <a:gd name="T17" fmla="*/ 49 h 110"/>
              <a:gd name="T18" fmla="*/ 13 w 120"/>
              <a:gd name="T19" fmla="*/ 41 h 110"/>
              <a:gd name="T20" fmla="*/ 8 w 120"/>
              <a:gd name="T21" fmla="*/ 31 h 110"/>
              <a:gd name="T22" fmla="*/ 26 w 120"/>
              <a:gd name="T23" fmla="*/ 28 h 110"/>
              <a:gd name="T24" fmla="*/ 34 w 120"/>
              <a:gd name="T25" fmla="*/ 15 h 110"/>
              <a:gd name="T26" fmla="*/ 49 w 120"/>
              <a:gd name="T27" fmla="*/ 26 h 110"/>
              <a:gd name="T28" fmla="*/ 63 w 120"/>
              <a:gd name="T29" fmla="*/ 22 h 110"/>
              <a:gd name="T30" fmla="*/ 72 w 120"/>
              <a:gd name="T31" fmla="*/ 34 h 110"/>
              <a:gd name="T32" fmla="*/ 79 w 120"/>
              <a:gd name="T33" fmla="*/ 47 h 110"/>
              <a:gd name="T34" fmla="*/ 40 w 120"/>
              <a:gd name="T35" fmla="*/ 39 h 110"/>
              <a:gd name="T36" fmla="*/ 56 w 120"/>
              <a:gd name="T37" fmla="*/ 55 h 110"/>
              <a:gd name="T38" fmla="*/ 111 w 120"/>
              <a:gd name="T39" fmla="*/ 29 h 110"/>
              <a:gd name="T40" fmla="*/ 112 w 120"/>
              <a:gd name="T41" fmla="*/ 42 h 110"/>
              <a:gd name="T42" fmla="*/ 96 w 120"/>
              <a:gd name="T43" fmla="*/ 39 h 110"/>
              <a:gd name="T44" fmla="*/ 80 w 120"/>
              <a:gd name="T45" fmla="*/ 42 h 110"/>
              <a:gd name="T46" fmla="*/ 81 w 120"/>
              <a:gd name="T47" fmla="*/ 29 h 110"/>
              <a:gd name="T48" fmla="*/ 81 w 120"/>
              <a:gd name="T49" fmla="*/ 17 h 110"/>
              <a:gd name="T50" fmla="*/ 80 w 120"/>
              <a:gd name="T51" fmla="*/ 4 h 110"/>
              <a:gd name="T52" fmla="*/ 96 w 120"/>
              <a:gd name="T53" fmla="*/ 7 h 110"/>
              <a:gd name="T54" fmla="*/ 104 w 120"/>
              <a:gd name="T55" fmla="*/ 0 h 110"/>
              <a:gd name="T56" fmla="*/ 109 w 120"/>
              <a:gd name="T57" fmla="*/ 13 h 110"/>
              <a:gd name="T58" fmla="*/ 120 w 120"/>
              <a:gd name="T59" fmla="*/ 27 h 110"/>
              <a:gd name="T60" fmla="*/ 109 w 120"/>
              <a:gd name="T61" fmla="*/ 97 h 110"/>
              <a:gd name="T62" fmla="*/ 104 w 120"/>
              <a:gd name="T63" fmla="*/ 110 h 110"/>
              <a:gd name="T64" fmla="*/ 94 w 120"/>
              <a:gd name="T65" fmla="*/ 103 h 110"/>
              <a:gd name="T66" fmla="*/ 80 w 120"/>
              <a:gd name="T67" fmla="*/ 105 h 110"/>
              <a:gd name="T68" fmla="*/ 72 w 120"/>
              <a:gd name="T69" fmla="*/ 91 h 110"/>
              <a:gd name="T70" fmla="*/ 83 w 120"/>
              <a:gd name="T71" fmla="*/ 77 h 110"/>
              <a:gd name="T72" fmla="*/ 88 w 120"/>
              <a:gd name="T73" fmla="*/ 64 h 110"/>
              <a:gd name="T74" fmla="*/ 98 w 120"/>
              <a:gd name="T75" fmla="*/ 71 h 110"/>
              <a:gd name="T76" fmla="*/ 112 w 120"/>
              <a:gd name="T77" fmla="*/ 68 h 110"/>
              <a:gd name="T78" fmla="*/ 111 w 120"/>
              <a:gd name="T79" fmla="*/ 81 h 110"/>
              <a:gd name="T80" fmla="*/ 96 w 120"/>
              <a:gd name="T81" fmla="*/ 15 h 110"/>
              <a:gd name="T82" fmla="*/ 104 w 120"/>
              <a:gd name="T83" fmla="*/ 23 h 110"/>
              <a:gd name="T84" fmla="*/ 88 w 120"/>
              <a:gd name="T85" fmla="*/ 87 h 110"/>
              <a:gd name="T86" fmla="*/ 96 w 120"/>
              <a:gd name="T87" fmla="*/ 7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0" h="110">
                <a:moveTo>
                  <a:pt x="80" y="61"/>
                </a:moveTo>
                <a:cubicBezTo>
                  <a:pt x="80" y="62"/>
                  <a:pt x="80" y="63"/>
                  <a:pt x="79" y="63"/>
                </a:cubicBezTo>
                <a:cubicBezTo>
                  <a:pt x="69" y="64"/>
                  <a:pt x="69" y="64"/>
                  <a:pt x="69" y="64"/>
                </a:cubicBezTo>
                <a:cubicBezTo>
                  <a:pt x="69" y="66"/>
                  <a:pt x="68" y="67"/>
                  <a:pt x="67" y="69"/>
                </a:cubicBezTo>
                <a:cubicBezTo>
                  <a:pt x="69" y="71"/>
                  <a:pt x="71" y="74"/>
                  <a:pt x="73" y="76"/>
                </a:cubicBezTo>
                <a:cubicBezTo>
                  <a:pt x="73" y="77"/>
                  <a:pt x="73" y="77"/>
                  <a:pt x="73" y="77"/>
                </a:cubicBezTo>
                <a:cubicBezTo>
                  <a:pt x="73" y="78"/>
                  <a:pt x="73" y="78"/>
                  <a:pt x="73" y="79"/>
                </a:cubicBezTo>
                <a:cubicBezTo>
                  <a:pt x="71" y="80"/>
                  <a:pt x="64" y="88"/>
                  <a:pt x="63" y="88"/>
                </a:cubicBezTo>
                <a:cubicBezTo>
                  <a:pt x="62" y="88"/>
                  <a:pt x="62" y="88"/>
                  <a:pt x="61" y="87"/>
                </a:cubicBezTo>
                <a:cubicBezTo>
                  <a:pt x="54" y="82"/>
                  <a:pt x="54" y="82"/>
                  <a:pt x="54" y="82"/>
                </a:cubicBezTo>
                <a:cubicBezTo>
                  <a:pt x="53" y="83"/>
                  <a:pt x="51" y="83"/>
                  <a:pt x="49" y="84"/>
                </a:cubicBezTo>
                <a:cubicBezTo>
                  <a:pt x="49" y="87"/>
                  <a:pt x="49" y="90"/>
                  <a:pt x="48" y="93"/>
                </a:cubicBezTo>
                <a:cubicBezTo>
                  <a:pt x="48" y="94"/>
                  <a:pt x="47" y="95"/>
                  <a:pt x="46" y="95"/>
                </a:cubicBezTo>
                <a:cubicBezTo>
                  <a:pt x="34" y="95"/>
                  <a:pt x="34" y="95"/>
                  <a:pt x="34" y="95"/>
                </a:cubicBezTo>
                <a:cubicBezTo>
                  <a:pt x="34" y="95"/>
                  <a:pt x="33" y="94"/>
                  <a:pt x="33" y="93"/>
                </a:cubicBezTo>
                <a:cubicBezTo>
                  <a:pt x="31" y="84"/>
                  <a:pt x="31" y="84"/>
                  <a:pt x="31" y="84"/>
                </a:cubicBezTo>
                <a:cubicBezTo>
                  <a:pt x="29" y="83"/>
                  <a:pt x="28" y="83"/>
                  <a:pt x="26" y="82"/>
                </a:cubicBezTo>
                <a:cubicBezTo>
                  <a:pt x="19" y="87"/>
                  <a:pt x="19" y="87"/>
                  <a:pt x="19" y="87"/>
                </a:cubicBezTo>
                <a:cubicBezTo>
                  <a:pt x="19" y="88"/>
                  <a:pt x="18" y="88"/>
                  <a:pt x="18" y="88"/>
                </a:cubicBezTo>
                <a:cubicBezTo>
                  <a:pt x="17" y="88"/>
                  <a:pt x="17" y="88"/>
                  <a:pt x="16" y="87"/>
                </a:cubicBezTo>
                <a:cubicBezTo>
                  <a:pt x="15" y="86"/>
                  <a:pt x="7" y="79"/>
                  <a:pt x="7" y="77"/>
                </a:cubicBezTo>
                <a:cubicBezTo>
                  <a:pt x="7" y="77"/>
                  <a:pt x="8" y="77"/>
                  <a:pt x="8" y="76"/>
                </a:cubicBezTo>
                <a:cubicBezTo>
                  <a:pt x="10" y="74"/>
                  <a:pt x="12" y="72"/>
                  <a:pt x="13" y="69"/>
                </a:cubicBezTo>
                <a:cubicBezTo>
                  <a:pt x="13" y="67"/>
                  <a:pt x="12" y="66"/>
                  <a:pt x="11" y="64"/>
                </a:cubicBezTo>
                <a:cubicBezTo>
                  <a:pt x="2" y="62"/>
                  <a:pt x="2" y="62"/>
                  <a:pt x="2" y="62"/>
                </a:cubicBezTo>
                <a:cubicBezTo>
                  <a:pt x="1" y="62"/>
                  <a:pt x="0" y="62"/>
                  <a:pt x="0" y="61"/>
                </a:cubicBezTo>
                <a:cubicBezTo>
                  <a:pt x="0" y="49"/>
                  <a:pt x="0" y="49"/>
                  <a:pt x="0" y="49"/>
                </a:cubicBezTo>
                <a:cubicBezTo>
                  <a:pt x="0" y="48"/>
                  <a:pt x="1" y="47"/>
                  <a:pt x="2" y="47"/>
                </a:cubicBezTo>
                <a:cubicBezTo>
                  <a:pt x="11" y="46"/>
                  <a:pt x="11" y="46"/>
                  <a:pt x="11" y="46"/>
                </a:cubicBezTo>
                <a:cubicBezTo>
                  <a:pt x="12" y="44"/>
                  <a:pt x="13" y="43"/>
                  <a:pt x="13" y="41"/>
                </a:cubicBezTo>
                <a:cubicBezTo>
                  <a:pt x="12" y="38"/>
                  <a:pt x="10" y="36"/>
                  <a:pt x="8" y="34"/>
                </a:cubicBezTo>
                <a:cubicBezTo>
                  <a:pt x="7" y="33"/>
                  <a:pt x="7" y="33"/>
                  <a:pt x="7" y="33"/>
                </a:cubicBezTo>
                <a:cubicBezTo>
                  <a:pt x="7" y="32"/>
                  <a:pt x="7" y="32"/>
                  <a:pt x="8" y="31"/>
                </a:cubicBezTo>
                <a:cubicBezTo>
                  <a:pt x="9" y="30"/>
                  <a:pt x="16" y="22"/>
                  <a:pt x="18" y="22"/>
                </a:cubicBezTo>
                <a:cubicBezTo>
                  <a:pt x="18" y="22"/>
                  <a:pt x="19" y="22"/>
                  <a:pt x="19" y="23"/>
                </a:cubicBezTo>
                <a:cubicBezTo>
                  <a:pt x="26" y="28"/>
                  <a:pt x="26" y="28"/>
                  <a:pt x="26" y="28"/>
                </a:cubicBezTo>
                <a:cubicBezTo>
                  <a:pt x="28" y="27"/>
                  <a:pt x="29" y="27"/>
                  <a:pt x="31" y="26"/>
                </a:cubicBezTo>
                <a:cubicBezTo>
                  <a:pt x="31" y="23"/>
                  <a:pt x="32" y="20"/>
                  <a:pt x="33" y="17"/>
                </a:cubicBezTo>
                <a:cubicBezTo>
                  <a:pt x="33" y="16"/>
                  <a:pt x="34" y="15"/>
                  <a:pt x="34" y="15"/>
                </a:cubicBezTo>
                <a:cubicBezTo>
                  <a:pt x="46" y="15"/>
                  <a:pt x="46" y="15"/>
                  <a:pt x="46" y="15"/>
                </a:cubicBezTo>
                <a:cubicBezTo>
                  <a:pt x="47" y="15"/>
                  <a:pt x="48" y="16"/>
                  <a:pt x="48" y="17"/>
                </a:cubicBezTo>
                <a:cubicBezTo>
                  <a:pt x="49" y="26"/>
                  <a:pt x="49" y="26"/>
                  <a:pt x="49" y="26"/>
                </a:cubicBezTo>
                <a:cubicBezTo>
                  <a:pt x="51" y="27"/>
                  <a:pt x="53" y="27"/>
                  <a:pt x="54" y="28"/>
                </a:cubicBezTo>
                <a:cubicBezTo>
                  <a:pt x="61" y="23"/>
                  <a:pt x="61" y="23"/>
                  <a:pt x="61" y="23"/>
                </a:cubicBezTo>
                <a:cubicBezTo>
                  <a:pt x="62" y="22"/>
                  <a:pt x="62" y="22"/>
                  <a:pt x="63" y="22"/>
                </a:cubicBezTo>
                <a:cubicBezTo>
                  <a:pt x="63" y="22"/>
                  <a:pt x="64" y="22"/>
                  <a:pt x="64" y="23"/>
                </a:cubicBezTo>
                <a:cubicBezTo>
                  <a:pt x="66" y="24"/>
                  <a:pt x="73" y="31"/>
                  <a:pt x="73" y="33"/>
                </a:cubicBezTo>
                <a:cubicBezTo>
                  <a:pt x="73" y="33"/>
                  <a:pt x="73" y="33"/>
                  <a:pt x="72" y="34"/>
                </a:cubicBezTo>
                <a:cubicBezTo>
                  <a:pt x="71" y="36"/>
                  <a:pt x="69" y="38"/>
                  <a:pt x="67" y="41"/>
                </a:cubicBezTo>
                <a:cubicBezTo>
                  <a:pt x="68" y="43"/>
                  <a:pt x="69" y="44"/>
                  <a:pt x="69" y="46"/>
                </a:cubicBezTo>
                <a:cubicBezTo>
                  <a:pt x="79" y="47"/>
                  <a:pt x="79" y="47"/>
                  <a:pt x="79" y="47"/>
                </a:cubicBezTo>
                <a:cubicBezTo>
                  <a:pt x="80" y="48"/>
                  <a:pt x="80" y="48"/>
                  <a:pt x="80" y="49"/>
                </a:cubicBezTo>
                <a:lnTo>
                  <a:pt x="80" y="61"/>
                </a:lnTo>
                <a:close/>
                <a:moveTo>
                  <a:pt x="40" y="39"/>
                </a:moveTo>
                <a:cubicBezTo>
                  <a:pt x="31" y="39"/>
                  <a:pt x="24" y="46"/>
                  <a:pt x="24" y="55"/>
                </a:cubicBezTo>
                <a:cubicBezTo>
                  <a:pt x="24" y="64"/>
                  <a:pt x="31" y="71"/>
                  <a:pt x="40" y="71"/>
                </a:cubicBezTo>
                <a:cubicBezTo>
                  <a:pt x="49" y="71"/>
                  <a:pt x="56" y="64"/>
                  <a:pt x="56" y="55"/>
                </a:cubicBezTo>
                <a:cubicBezTo>
                  <a:pt x="56" y="46"/>
                  <a:pt x="49" y="39"/>
                  <a:pt x="40" y="39"/>
                </a:cubicBezTo>
                <a:close/>
                <a:moveTo>
                  <a:pt x="120" y="27"/>
                </a:moveTo>
                <a:cubicBezTo>
                  <a:pt x="120" y="28"/>
                  <a:pt x="112" y="29"/>
                  <a:pt x="111" y="29"/>
                </a:cubicBezTo>
                <a:cubicBezTo>
                  <a:pt x="110" y="31"/>
                  <a:pt x="110" y="32"/>
                  <a:pt x="109" y="33"/>
                </a:cubicBezTo>
                <a:cubicBezTo>
                  <a:pt x="110" y="34"/>
                  <a:pt x="112" y="40"/>
                  <a:pt x="112" y="41"/>
                </a:cubicBezTo>
                <a:cubicBezTo>
                  <a:pt x="112" y="41"/>
                  <a:pt x="112" y="41"/>
                  <a:pt x="112" y="42"/>
                </a:cubicBezTo>
                <a:cubicBezTo>
                  <a:pt x="111" y="42"/>
                  <a:pt x="104" y="46"/>
                  <a:pt x="104" y="46"/>
                </a:cubicBezTo>
                <a:cubicBezTo>
                  <a:pt x="103" y="46"/>
                  <a:pt x="99" y="40"/>
                  <a:pt x="98" y="39"/>
                </a:cubicBezTo>
                <a:cubicBezTo>
                  <a:pt x="97" y="39"/>
                  <a:pt x="97" y="39"/>
                  <a:pt x="96" y="39"/>
                </a:cubicBezTo>
                <a:cubicBezTo>
                  <a:pt x="96" y="39"/>
                  <a:pt x="95" y="39"/>
                  <a:pt x="94" y="39"/>
                </a:cubicBezTo>
                <a:cubicBezTo>
                  <a:pt x="94" y="40"/>
                  <a:pt x="89" y="46"/>
                  <a:pt x="88" y="46"/>
                </a:cubicBezTo>
                <a:cubicBezTo>
                  <a:pt x="88" y="46"/>
                  <a:pt x="81" y="42"/>
                  <a:pt x="80" y="42"/>
                </a:cubicBezTo>
                <a:cubicBezTo>
                  <a:pt x="80" y="41"/>
                  <a:pt x="80" y="41"/>
                  <a:pt x="80" y="41"/>
                </a:cubicBezTo>
                <a:cubicBezTo>
                  <a:pt x="80" y="40"/>
                  <a:pt x="83" y="34"/>
                  <a:pt x="83" y="33"/>
                </a:cubicBezTo>
                <a:cubicBezTo>
                  <a:pt x="83" y="32"/>
                  <a:pt x="82" y="31"/>
                  <a:pt x="81" y="29"/>
                </a:cubicBezTo>
                <a:cubicBezTo>
                  <a:pt x="80" y="29"/>
                  <a:pt x="72" y="28"/>
                  <a:pt x="72" y="27"/>
                </a:cubicBezTo>
                <a:cubicBezTo>
                  <a:pt x="72" y="19"/>
                  <a:pt x="72" y="19"/>
                  <a:pt x="72" y="19"/>
                </a:cubicBezTo>
                <a:cubicBezTo>
                  <a:pt x="72" y="18"/>
                  <a:pt x="80" y="17"/>
                  <a:pt x="81" y="17"/>
                </a:cubicBezTo>
                <a:cubicBezTo>
                  <a:pt x="82" y="16"/>
                  <a:pt x="83" y="14"/>
                  <a:pt x="83" y="13"/>
                </a:cubicBezTo>
                <a:cubicBezTo>
                  <a:pt x="83" y="12"/>
                  <a:pt x="80" y="6"/>
                  <a:pt x="80" y="5"/>
                </a:cubicBezTo>
                <a:cubicBezTo>
                  <a:pt x="80" y="5"/>
                  <a:pt x="80" y="5"/>
                  <a:pt x="80" y="4"/>
                </a:cubicBezTo>
                <a:cubicBezTo>
                  <a:pt x="81" y="4"/>
                  <a:pt x="88" y="0"/>
                  <a:pt x="88" y="0"/>
                </a:cubicBezTo>
                <a:cubicBezTo>
                  <a:pt x="89" y="0"/>
                  <a:pt x="94" y="6"/>
                  <a:pt x="94" y="7"/>
                </a:cubicBezTo>
                <a:cubicBezTo>
                  <a:pt x="95" y="7"/>
                  <a:pt x="96" y="7"/>
                  <a:pt x="96" y="7"/>
                </a:cubicBezTo>
                <a:cubicBezTo>
                  <a:pt x="97" y="7"/>
                  <a:pt x="97" y="7"/>
                  <a:pt x="98" y="7"/>
                </a:cubicBezTo>
                <a:cubicBezTo>
                  <a:pt x="100" y="5"/>
                  <a:pt x="102" y="2"/>
                  <a:pt x="104" y="0"/>
                </a:cubicBezTo>
                <a:cubicBezTo>
                  <a:pt x="104" y="0"/>
                  <a:pt x="104" y="0"/>
                  <a:pt x="104" y="0"/>
                </a:cubicBezTo>
                <a:cubicBezTo>
                  <a:pt x="104" y="0"/>
                  <a:pt x="111" y="4"/>
                  <a:pt x="112" y="4"/>
                </a:cubicBezTo>
                <a:cubicBezTo>
                  <a:pt x="112" y="5"/>
                  <a:pt x="112" y="5"/>
                  <a:pt x="112" y="5"/>
                </a:cubicBezTo>
                <a:cubicBezTo>
                  <a:pt x="112" y="6"/>
                  <a:pt x="110" y="12"/>
                  <a:pt x="109" y="13"/>
                </a:cubicBezTo>
                <a:cubicBezTo>
                  <a:pt x="110" y="14"/>
                  <a:pt x="110" y="16"/>
                  <a:pt x="111" y="17"/>
                </a:cubicBezTo>
                <a:cubicBezTo>
                  <a:pt x="112" y="17"/>
                  <a:pt x="120" y="18"/>
                  <a:pt x="120" y="19"/>
                </a:cubicBezTo>
                <a:lnTo>
                  <a:pt x="120" y="27"/>
                </a:lnTo>
                <a:close/>
                <a:moveTo>
                  <a:pt x="120" y="91"/>
                </a:moveTo>
                <a:cubicBezTo>
                  <a:pt x="120" y="92"/>
                  <a:pt x="112" y="93"/>
                  <a:pt x="111" y="93"/>
                </a:cubicBezTo>
                <a:cubicBezTo>
                  <a:pt x="110" y="94"/>
                  <a:pt x="110" y="96"/>
                  <a:pt x="109" y="97"/>
                </a:cubicBezTo>
                <a:cubicBezTo>
                  <a:pt x="110" y="98"/>
                  <a:pt x="112" y="104"/>
                  <a:pt x="112" y="105"/>
                </a:cubicBezTo>
                <a:cubicBezTo>
                  <a:pt x="112" y="105"/>
                  <a:pt x="112" y="105"/>
                  <a:pt x="112" y="106"/>
                </a:cubicBezTo>
                <a:cubicBezTo>
                  <a:pt x="111" y="106"/>
                  <a:pt x="104" y="110"/>
                  <a:pt x="104" y="110"/>
                </a:cubicBezTo>
                <a:cubicBezTo>
                  <a:pt x="103" y="110"/>
                  <a:pt x="99" y="104"/>
                  <a:pt x="98" y="103"/>
                </a:cubicBezTo>
                <a:cubicBezTo>
                  <a:pt x="97" y="103"/>
                  <a:pt x="97" y="103"/>
                  <a:pt x="96" y="103"/>
                </a:cubicBezTo>
                <a:cubicBezTo>
                  <a:pt x="96" y="103"/>
                  <a:pt x="95" y="103"/>
                  <a:pt x="94" y="103"/>
                </a:cubicBezTo>
                <a:cubicBezTo>
                  <a:pt x="94" y="104"/>
                  <a:pt x="89" y="110"/>
                  <a:pt x="88" y="110"/>
                </a:cubicBezTo>
                <a:cubicBezTo>
                  <a:pt x="88" y="110"/>
                  <a:pt x="81" y="106"/>
                  <a:pt x="80" y="106"/>
                </a:cubicBezTo>
                <a:cubicBezTo>
                  <a:pt x="80" y="105"/>
                  <a:pt x="80" y="105"/>
                  <a:pt x="80" y="105"/>
                </a:cubicBezTo>
                <a:cubicBezTo>
                  <a:pt x="80" y="104"/>
                  <a:pt x="83" y="98"/>
                  <a:pt x="83" y="97"/>
                </a:cubicBezTo>
                <a:cubicBezTo>
                  <a:pt x="83" y="96"/>
                  <a:pt x="82" y="94"/>
                  <a:pt x="81" y="93"/>
                </a:cubicBezTo>
                <a:cubicBezTo>
                  <a:pt x="80" y="93"/>
                  <a:pt x="72" y="92"/>
                  <a:pt x="72" y="91"/>
                </a:cubicBezTo>
                <a:cubicBezTo>
                  <a:pt x="72" y="83"/>
                  <a:pt x="72" y="83"/>
                  <a:pt x="72" y="83"/>
                </a:cubicBezTo>
                <a:cubicBezTo>
                  <a:pt x="72" y="82"/>
                  <a:pt x="80" y="81"/>
                  <a:pt x="81" y="81"/>
                </a:cubicBezTo>
                <a:cubicBezTo>
                  <a:pt x="82" y="80"/>
                  <a:pt x="83" y="78"/>
                  <a:pt x="83" y="77"/>
                </a:cubicBezTo>
                <a:cubicBezTo>
                  <a:pt x="83" y="76"/>
                  <a:pt x="80" y="70"/>
                  <a:pt x="80" y="69"/>
                </a:cubicBezTo>
                <a:cubicBezTo>
                  <a:pt x="80" y="69"/>
                  <a:pt x="80" y="68"/>
                  <a:pt x="80" y="68"/>
                </a:cubicBezTo>
                <a:cubicBezTo>
                  <a:pt x="81" y="68"/>
                  <a:pt x="88" y="64"/>
                  <a:pt x="88" y="64"/>
                </a:cubicBezTo>
                <a:cubicBezTo>
                  <a:pt x="89" y="64"/>
                  <a:pt x="94" y="70"/>
                  <a:pt x="94" y="71"/>
                </a:cubicBezTo>
                <a:cubicBezTo>
                  <a:pt x="95" y="71"/>
                  <a:pt x="96" y="71"/>
                  <a:pt x="96" y="71"/>
                </a:cubicBezTo>
                <a:cubicBezTo>
                  <a:pt x="97" y="71"/>
                  <a:pt x="97" y="71"/>
                  <a:pt x="98" y="71"/>
                </a:cubicBezTo>
                <a:cubicBezTo>
                  <a:pt x="100" y="69"/>
                  <a:pt x="102" y="66"/>
                  <a:pt x="104" y="64"/>
                </a:cubicBezTo>
                <a:cubicBezTo>
                  <a:pt x="104" y="64"/>
                  <a:pt x="104" y="64"/>
                  <a:pt x="104" y="64"/>
                </a:cubicBezTo>
                <a:cubicBezTo>
                  <a:pt x="104" y="64"/>
                  <a:pt x="111" y="68"/>
                  <a:pt x="112" y="68"/>
                </a:cubicBezTo>
                <a:cubicBezTo>
                  <a:pt x="112" y="68"/>
                  <a:pt x="112" y="69"/>
                  <a:pt x="112" y="69"/>
                </a:cubicBezTo>
                <a:cubicBezTo>
                  <a:pt x="112" y="70"/>
                  <a:pt x="110" y="76"/>
                  <a:pt x="109" y="77"/>
                </a:cubicBezTo>
                <a:cubicBezTo>
                  <a:pt x="110" y="78"/>
                  <a:pt x="110" y="80"/>
                  <a:pt x="111" y="81"/>
                </a:cubicBezTo>
                <a:cubicBezTo>
                  <a:pt x="112" y="81"/>
                  <a:pt x="120" y="82"/>
                  <a:pt x="120" y="83"/>
                </a:cubicBezTo>
                <a:lnTo>
                  <a:pt x="120" y="91"/>
                </a:lnTo>
                <a:close/>
                <a:moveTo>
                  <a:pt x="96" y="15"/>
                </a:moveTo>
                <a:cubicBezTo>
                  <a:pt x="92" y="15"/>
                  <a:pt x="88" y="19"/>
                  <a:pt x="88" y="23"/>
                </a:cubicBezTo>
                <a:cubicBezTo>
                  <a:pt x="88" y="27"/>
                  <a:pt x="92" y="31"/>
                  <a:pt x="96" y="31"/>
                </a:cubicBezTo>
                <a:cubicBezTo>
                  <a:pt x="101" y="31"/>
                  <a:pt x="104" y="27"/>
                  <a:pt x="104" y="23"/>
                </a:cubicBezTo>
                <a:cubicBezTo>
                  <a:pt x="104" y="19"/>
                  <a:pt x="101" y="15"/>
                  <a:pt x="96" y="15"/>
                </a:cubicBezTo>
                <a:close/>
                <a:moveTo>
                  <a:pt x="96" y="79"/>
                </a:moveTo>
                <a:cubicBezTo>
                  <a:pt x="92" y="79"/>
                  <a:pt x="88" y="83"/>
                  <a:pt x="88" y="87"/>
                </a:cubicBezTo>
                <a:cubicBezTo>
                  <a:pt x="88" y="91"/>
                  <a:pt x="92" y="95"/>
                  <a:pt x="96" y="95"/>
                </a:cubicBezTo>
                <a:cubicBezTo>
                  <a:pt x="101" y="95"/>
                  <a:pt x="104" y="91"/>
                  <a:pt x="104" y="87"/>
                </a:cubicBezTo>
                <a:cubicBezTo>
                  <a:pt x="104" y="83"/>
                  <a:pt x="101" y="79"/>
                  <a:pt x="96" y="79"/>
                </a:cubicBezTo>
                <a:close/>
              </a:path>
            </a:pathLst>
          </a:custGeom>
          <a:gradFill>
            <a:gsLst>
              <a:gs pos="0">
                <a:srgbClr val="F9A939"/>
              </a:gs>
              <a:gs pos="23000">
                <a:srgbClr val="E95820"/>
              </a:gs>
              <a:gs pos="48000">
                <a:srgbClr val="CB1924"/>
              </a:gs>
              <a:gs pos="76000">
                <a:srgbClr val="7D1936"/>
              </a:gs>
              <a:gs pos="100000">
                <a:srgbClr val="171B50"/>
              </a:gs>
            </a:gsLst>
            <a:path path="circle">
              <a:fillToRect l="100000" t="100000"/>
            </a:path>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59">
            <a:extLst>
              <a:ext uri="{FF2B5EF4-FFF2-40B4-BE49-F238E27FC236}">
                <a16:creationId xmlns:a16="http://schemas.microsoft.com/office/drawing/2014/main" id="{5C463236-A338-4A6C-9E46-1058FECACAEC}"/>
              </a:ext>
            </a:extLst>
          </p:cNvPr>
          <p:cNvSpPr>
            <a:spLocks noEditPoints="1"/>
          </p:cNvSpPr>
          <p:nvPr/>
        </p:nvSpPr>
        <p:spPr bwMode="auto">
          <a:xfrm>
            <a:off x="8374889" y="4782489"/>
            <a:ext cx="373353" cy="374507"/>
          </a:xfrm>
          <a:custGeom>
            <a:avLst/>
            <a:gdLst>
              <a:gd name="T0" fmla="*/ 21 w 120"/>
              <a:gd name="T1" fmla="*/ 64 h 112"/>
              <a:gd name="T2" fmla="*/ 12 w 120"/>
              <a:gd name="T3" fmla="*/ 64 h 112"/>
              <a:gd name="T4" fmla="*/ 0 w 120"/>
              <a:gd name="T5" fmla="*/ 54 h 112"/>
              <a:gd name="T6" fmla="*/ 8 w 120"/>
              <a:gd name="T7" fmla="*/ 32 h 112"/>
              <a:gd name="T8" fmla="*/ 24 w 120"/>
              <a:gd name="T9" fmla="*/ 37 h 112"/>
              <a:gd name="T10" fmla="*/ 33 w 120"/>
              <a:gd name="T11" fmla="*/ 36 h 112"/>
              <a:gd name="T12" fmla="*/ 32 w 120"/>
              <a:gd name="T13" fmla="*/ 40 h 112"/>
              <a:gd name="T14" fmla="*/ 37 w 120"/>
              <a:gd name="T15" fmla="*/ 56 h 112"/>
              <a:gd name="T16" fmla="*/ 21 w 120"/>
              <a:gd name="T17" fmla="*/ 64 h 112"/>
              <a:gd name="T18" fmla="*/ 24 w 120"/>
              <a:gd name="T19" fmla="*/ 32 h 112"/>
              <a:gd name="T20" fmla="*/ 8 w 120"/>
              <a:gd name="T21" fmla="*/ 16 h 112"/>
              <a:gd name="T22" fmla="*/ 24 w 120"/>
              <a:gd name="T23" fmla="*/ 0 h 112"/>
              <a:gd name="T24" fmla="*/ 40 w 120"/>
              <a:gd name="T25" fmla="*/ 16 h 112"/>
              <a:gd name="T26" fmla="*/ 24 w 120"/>
              <a:gd name="T27" fmla="*/ 32 h 112"/>
              <a:gd name="T28" fmla="*/ 87 w 120"/>
              <a:gd name="T29" fmla="*/ 112 h 112"/>
              <a:gd name="T30" fmla="*/ 33 w 120"/>
              <a:gd name="T31" fmla="*/ 112 h 112"/>
              <a:gd name="T32" fmla="*/ 16 w 120"/>
              <a:gd name="T33" fmla="*/ 95 h 112"/>
              <a:gd name="T34" fmla="*/ 38 w 120"/>
              <a:gd name="T35" fmla="*/ 60 h 112"/>
              <a:gd name="T36" fmla="*/ 60 w 120"/>
              <a:gd name="T37" fmla="*/ 68 h 112"/>
              <a:gd name="T38" fmla="*/ 83 w 120"/>
              <a:gd name="T39" fmla="*/ 60 h 112"/>
              <a:gd name="T40" fmla="*/ 104 w 120"/>
              <a:gd name="T41" fmla="*/ 95 h 112"/>
              <a:gd name="T42" fmla="*/ 87 w 120"/>
              <a:gd name="T43" fmla="*/ 112 h 112"/>
              <a:gd name="T44" fmla="*/ 60 w 120"/>
              <a:gd name="T45" fmla="*/ 64 h 112"/>
              <a:gd name="T46" fmla="*/ 36 w 120"/>
              <a:gd name="T47" fmla="*/ 40 h 112"/>
              <a:gd name="T48" fmla="*/ 60 w 120"/>
              <a:gd name="T49" fmla="*/ 16 h 112"/>
              <a:gd name="T50" fmla="*/ 84 w 120"/>
              <a:gd name="T51" fmla="*/ 40 h 112"/>
              <a:gd name="T52" fmla="*/ 60 w 120"/>
              <a:gd name="T53" fmla="*/ 64 h 112"/>
              <a:gd name="T54" fmla="*/ 96 w 120"/>
              <a:gd name="T55" fmla="*/ 32 h 112"/>
              <a:gd name="T56" fmla="*/ 80 w 120"/>
              <a:gd name="T57" fmla="*/ 16 h 112"/>
              <a:gd name="T58" fmla="*/ 96 w 120"/>
              <a:gd name="T59" fmla="*/ 0 h 112"/>
              <a:gd name="T60" fmla="*/ 112 w 120"/>
              <a:gd name="T61" fmla="*/ 16 h 112"/>
              <a:gd name="T62" fmla="*/ 96 w 120"/>
              <a:gd name="T63" fmla="*/ 32 h 112"/>
              <a:gd name="T64" fmla="*/ 108 w 120"/>
              <a:gd name="T65" fmla="*/ 64 h 112"/>
              <a:gd name="T66" fmla="*/ 100 w 120"/>
              <a:gd name="T67" fmla="*/ 64 h 112"/>
              <a:gd name="T68" fmla="*/ 83 w 120"/>
              <a:gd name="T69" fmla="*/ 56 h 112"/>
              <a:gd name="T70" fmla="*/ 88 w 120"/>
              <a:gd name="T71" fmla="*/ 40 h 112"/>
              <a:gd name="T72" fmla="*/ 88 w 120"/>
              <a:gd name="T73" fmla="*/ 36 h 112"/>
              <a:gd name="T74" fmla="*/ 96 w 120"/>
              <a:gd name="T75" fmla="*/ 37 h 112"/>
              <a:gd name="T76" fmla="*/ 112 w 120"/>
              <a:gd name="T77" fmla="*/ 32 h 112"/>
              <a:gd name="T78" fmla="*/ 120 w 120"/>
              <a:gd name="T79" fmla="*/ 54 h 112"/>
              <a:gd name="T80" fmla="*/ 108 w 120"/>
              <a:gd name="T81" fmla="*/ 6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0" h="112">
                <a:moveTo>
                  <a:pt x="21" y="64"/>
                </a:moveTo>
                <a:cubicBezTo>
                  <a:pt x="12" y="64"/>
                  <a:pt x="12" y="64"/>
                  <a:pt x="12" y="64"/>
                </a:cubicBezTo>
                <a:cubicBezTo>
                  <a:pt x="6" y="64"/>
                  <a:pt x="0" y="61"/>
                  <a:pt x="0" y="54"/>
                </a:cubicBezTo>
                <a:cubicBezTo>
                  <a:pt x="0" y="49"/>
                  <a:pt x="0" y="32"/>
                  <a:pt x="8" y="32"/>
                </a:cubicBezTo>
                <a:cubicBezTo>
                  <a:pt x="9" y="32"/>
                  <a:pt x="16" y="37"/>
                  <a:pt x="24" y="37"/>
                </a:cubicBezTo>
                <a:cubicBezTo>
                  <a:pt x="27" y="37"/>
                  <a:pt x="30" y="36"/>
                  <a:pt x="33" y="36"/>
                </a:cubicBezTo>
                <a:cubicBezTo>
                  <a:pt x="32" y="37"/>
                  <a:pt x="32" y="38"/>
                  <a:pt x="32" y="40"/>
                </a:cubicBezTo>
                <a:cubicBezTo>
                  <a:pt x="32" y="45"/>
                  <a:pt x="34" y="51"/>
                  <a:pt x="37" y="56"/>
                </a:cubicBezTo>
                <a:cubicBezTo>
                  <a:pt x="31" y="56"/>
                  <a:pt x="25" y="59"/>
                  <a:pt x="21" y="64"/>
                </a:cubicBezTo>
                <a:close/>
                <a:moveTo>
                  <a:pt x="24" y="32"/>
                </a:moveTo>
                <a:cubicBezTo>
                  <a:pt x="15" y="32"/>
                  <a:pt x="8" y="24"/>
                  <a:pt x="8" y="16"/>
                </a:cubicBezTo>
                <a:cubicBezTo>
                  <a:pt x="8" y="7"/>
                  <a:pt x="15" y="0"/>
                  <a:pt x="24" y="0"/>
                </a:cubicBezTo>
                <a:cubicBezTo>
                  <a:pt x="33" y="0"/>
                  <a:pt x="40" y="7"/>
                  <a:pt x="40" y="16"/>
                </a:cubicBezTo>
                <a:cubicBezTo>
                  <a:pt x="40" y="24"/>
                  <a:pt x="33" y="32"/>
                  <a:pt x="24" y="32"/>
                </a:cubicBezTo>
                <a:close/>
                <a:moveTo>
                  <a:pt x="87" y="112"/>
                </a:moveTo>
                <a:cubicBezTo>
                  <a:pt x="33" y="112"/>
                  <a:pt x="33" y="112"/>
                  <a:pt x="33" y="112"/>
                </a:cubicBezTo>
                <a:cubicBezTo>
                  <a:pt x="23" y="112"/>
                  <a:pt x="16" y="106"/>
                  <a:pt x="16" y="95"/>
                </a:cubicBezTo>
                <a:cubicBezTo>
                  <a:pt x="16" y="81"/>
                  <a:pt x="20" y="60"/>
                  <a:pt x="38" y="60"/>
                </a:cubicBezTo>
                <a:cubicBezTo>
                  <a:pt x="40" y="60"/>
                  <a:pt x="48" y="68"/>
                  <a:pt x="60" y="68"/>
                </a:cubicBezTo>
                <a:cubicBezTo>
                  <a:pt x="73" y="68"/>
                  <a:pt x="80" y="60"/>
                  <a:pt x="83" y="60"/>
                </a:cubicBezTo>
                <a:cubicBezTo>
                  <a:pt x="101" y="60"/>
                  <a:pt x="104" y="81"/>
                  <a:pt x="104" y="95"/>
                </a:cubicBezTo>
                <a:cubicBezTo>
                  <a:pt x="104" y="106"/>
                  <a:pt x="97" y="112"/>
                  <a:pt x="87" y="112"/>
                </a:cubicBezTo>
                <a:close/>
                <a:moveTo>
                  <a:pt x="60" y="64"/>
                </a:moveTo>
                <a:cubicBezTo>
                  <a:pt x="47" y="64"/>
                  <a:pt x="36" y="53"/>
                  <a:pt x="36" y="40"/>
                </a:cubicBezTo>
                <a:cubicBezTo>
                  <a:pt x="36" y="26"/>
                  <a:pt x="47" y="16"/>
                  <a:pt x="60" y="16"/>
                </a:cubicBezTo>
                <a:cubicBezTo>
                  <a:pt x="73" y="16"/>
                  <a:pt x="84" y="26"/>
                  <a:pt x="84" y="40"/>
                </a:cubicBezTo>
                <a:cubicBezTo>
                  <a:pt x="84" y="53"/>
                  <a:pt x="73" y="64"/>
                  <a:pt x="60" y="64"/>
                </a:cubicBezTo>
                <a:close/>
                <a:moveTo>
                  <a:pt x="96" y="32"/>
                </a:moveTo>
                <a:cubicBezTo>
                  <a:pt x="87" y="32"/>
                  <a:pt x="80" y="24"/>
                  <a:pt x="80" y="16"/>
                </a:cubicBezTo>
                <a:cubicBezTo>
                  <a:pt x="80" y="7"/>
                  <a:pt x="87" y="0"/>
                  <a:pt x="96" y="0"/>
                </a:cubicBezTo>
                <a:cubicBezTo>
                  <a:pt x="105" y="0"/>
                  <a:pt x="112" y="7"/>
                  <a:pt x="112" y="16"/>
                </a:cubicBezTo>
                <a:cubicBezTo>
                  <a:pt x="112" y="24"/>
                  <a:pt x="105" y="32"/>
                  <a:pt x="96" y="32"/>
                </a:cubicBezTo>
                <a:close/>
                <a:moveTo>
                  <a:pt x="108" y="64"/>
                </a:moveTo>
                <a:cubicBezTo>
                  <a:pt x="100" y="64"/>
                  <a:pt x="100" y="64"/>
                  <a:pt x="100" y="64"/>
                </a:cubicBezTo>
                <a:cubicBezTo>
                  <a:pt x="95" y="59"/>
                  <a:pt x="90" y="56"/>
                  <a:pt x="83" y="56"/>
                </a:cubicBezTo>
                <a:cubicBezTo>
                  <a:pt x="86" y="51"/>
                  <a:pt x="88" y="45"/>
                  <a:pt x="88" y="40"/>
                </a:cubicBezTo>
                <a:cubicBezTo>
                  <a:pt x="88" y="38"/>
                  <a:pt x="88" y="37"/>
                  <a:pt x="88" y="36"/>
                </a:cubicBezTo>
                <a:cubicBezTo>
                  <a:pt x="91" y="36"/>
                  <a:pt x="93" y="37"/>
                  <a:pt x="96" y="37"/>
                </a:cubicBezTo>
                <a:cubicBezTo>
                  <a:pt x="105" y="37"/>
                  <a:pt x="111" y="32"/>
                  <a:pt x="112" y="32"/>
                </a:cubicBezTo>
                <a:cubicBezTo>
                  <a:pt x="120" y="32"/>
                  <a:pt x="120" y="49"/>
                  <a:pt x="120" y="54"/>
                </a:cubicBezTo>
                <a:cubicBezTo>
                  <a:pt x="120" y="61"/>
                  <a:pt x="114" y="64"/>
                  <a:pt x="108" y="64"/>
                </a:cubicBezTo>
                <a:close/>
              </a:path>
            </a:pathLst>
          </a:custGeom>
          <a:gradFill>
            <a:gsLst>
              <a:gs pos="0">
                <a:srgbClr val="F9A939"/>
              </a:gs>
              <a:gs pos="23000">
                <a:srgbClr val="E95820"/>
              </a:gs>
              <a:gs pos="48000">
                <a:srgbClr val="CB1924"/>
              </a:gs>
              <a:gs pos="76000">
                <a:srgbClr val="7D1936"/>
              </a:gs>
              <a:gs pos="100000">
                <a:srgbClr val="171B50"/>
              </a:gs>
            </a:gsLst>
            <a:path path="circle">
              <a:fillToRect l="100000" t="100000"/>
            </a:path>
          </a:gra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731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988D8D08-DAE1-4F88-8388-DFBE4A8B8A41}"/>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0" name="Shape">
            <a:extLst>
              <a:ext uri="{FF2B5EF4-FFF2-40B4-BE49-F238E27FC236}">
                <a16:creationId xmlns:a16="http://schemas.microsoft.com/office/drawing/2014/main" id="{0B966F02-E84F-454D-91A4-3BBEB3607864}"/>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1" name="Obraz 4">
            <a:extLst>
              <a:ext uri="{FF2B5EF4-FFF2-40B4-BE49-F238E27FC236}">
                <a16:creationId xmlns:a16="http://schemas.microsoft.com/office/drawing/2014/main" id="{04A2B20D-3446-4ED7-A1A6-8F866FB9548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2" name="Obraz 13">
            <a:extLst>
              <a:ext uri="{FF2B5EF4-FFF2-40B4-BE49-F238E27FC236}">
                <a16:creationId xmlns:a16="http://schemas.microsoft.com/office/drawing/2014/main" id="{ABB00221-DA1E-4B2C-A541-DDB41E569F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3" name="TextBox 9">
            <a:extLst>
              <a:ext uri="{FF2B5EF4-FFF2-40B4-BE49-F238E27FC236}">
                <a16:creationId xmlns:a16="http://schemas.microsoft.com/office/drawing/2014/main" id="{D69CD0F4-8853-4940-97C0-C317D6A7964D}"/>
              </a:ext>
            </a:extLst>
          </p:cNvPr>
          <p:cNvSpPr txBox="1"/>
          <p:nvPr/>
        </p:nvSpPr>
        <p:spPr>
          <a:xfrm>
            <a:off x="182880" y="2780209"/>
            <a:ext cx="11479401" cy="707886"/>
          </a:xfrm>
          <a:prstGeom prst="rect">
            <a:avLst/>
          </a:prstGeom>
          <a:noFill/>
        </p:spPr>
        <p:txBody>
          <a:bodyPr wrap="square" lIns="91440" tIns="45720" rIns="91440" bIns="45720" rtlCol="0" anchor="t">
            <a:spAutoFit/>
          </a:bodyPr>
          <a:lstStyle/>
          <a:p>
            <a:pPr marL="0" algn="ctr" rtl="0" eaLnBrk="1" latinLnBrk="0" hangingPunct="1">
              <a:spcBef>
                <a:spcPts val="0"/>
              </a:spcBef>
              <a:spcAft>
                <a:spcPts val="0"/>
              </a:spcAft>
            </a:pPr>
            <a:r>
              <a:rPr lang="en-US" sz="4000" kern="1200" dirty="0">
                <a:effectLst/>
                <a:latin typeface="Poppins" panose="00000500000000000000" pitchFamily="2" charset="0"/>
                <a:ea typeface="+mn-ea"/>
                <a:cs typeface="Poppins" panose="00000500000000000000" pitchFamily="2" charset="0"/>
              </a:rPr>
              <a:t>The Process Overview</a:t>
            </a:r>
            <a:endParaRPr lang="ru-RU" sz="4000" dirty="0">
              <a:effectLst/>
            </a:endParaRPr>
          </a:p>
        </p:txBody>
      </p:sp>
      <p:pic>
        <p:nvPicPr>
          <p:cNvPr id="14" name="Рисунок 13">
            <a:extLst>
              <a:ext uri="{FF2B5EF4-FFF2-40B4-BE49-F238E27FC236}">
                <a16:creationId xmlns:a16="http://schemas.microsoft.com/office/drawing/2014/main" id="{9F5B2FC7-8B73-4250-B20E-8FD63BF0B6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3364356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pic>
        <p:nvPicPr>
          <p:cNvPr id="9" name="Obraz 13">
            <a:extLst>
              <a:ext uri="{FF2B5EF4-FFF2-40B4-BE49-F238E27FC236}">
                <a16:creationId xmlns:a16="http://schemas.microsoft.com/office/drawing/2014/main" id="{2AC27BCA-0348-4C8F-98C7-CBC4E62058D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10" name="Obraz 4">
            <a:extLst>
              <a:ext uri="{FF2B5EF4-FFF2-40B4-BE49-F238E27FC236}">
                <a16:creationId xmlns:a16="http://schemas.microsoft.com/office/drawing/2014/main" id="{4EF15A1E-D529-4BEC-AE10-B8763AA9633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sp>
        <p:nvSpPr>
          <p:cNvPr id="7" name="Tytuł 1">
            <a:extLst>
              <a:ext uri="{FF2B5EF4-FFF2-40B4-BE49-F238E27FC236}">
                <a16:creationId xmlns:a16="http://schemas.microsoft.com/office/drawing/2014/main" id="{AF1F3664-B0D1-4033-BD62-0771DA86D78A}"/>
              </a:ext>
            </a:extLst>
          </p:cNvPr>
          <p:cNvSpPr txBox="1">
            <a:spLocks/>
          </p:cNvSpPr>
          <p:nvPr/>
        </p:nvSpPr>
        <p:spPr>
          <a:xfrm>
            <a:off x="1461886" y="902279"/>
            <a:ext cx="6173354" cy="553613"/>
          </a:xfrm>
          <a:prstGeom prst="rect">
            <a:avLst/>
          </a:prstGeom>
          <a:solidFill>
            <a:schemeClr val="bg1"/>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dirty="0">
                <a:solidFill>
                  <a:schemeClr val="tx1">
                    <a:lumMod val="85000"/>
                    <a:lumOff val="15000"/>
                  </a:schemeClr>
                </a:solidFill>
                <a:latin typeface="Poppins SemiBold" panose="00000700000000000000" pitchFamily="2" charset="-18"/>
                <a:ea typeface="+mn-ea"/>
                <a:cs typeface="Poppins SemiBold" panose="00000700000000000000" pitchFamily="2" charset="-18"/>
              </a:rPr>
              <a:t>Sandbox Creation Workflow</a:t>
            </a:r>
          </a:p>
        </p:txBody>
      </p:sp>
      <p:cxnSp>
        <p:nvCxnSpPr>
          <p:cNvPr id="12" name="Łącznik prosty ze strzałką 56">
            <a:extLst>
              <a:ext uri="{FF2B5EF4-FFF2-40B4-BE49-F238E27FC236}">
                <a16:creationId xmlns:a16="http://schemas.microsoft.com/office/drawing/2014/main" id="{9D7A7D44-63BA-495C-BCAD-51640B0DE07D}"/>
              </a:ext>
            </a:extLst>
          </p:cNvPr>
          <p:cNvCxnSpPr/>
          <p:nvPr/>
        </p:nvCxnSpPr>
        <p:spPr>
          <a:xfrm>
            <a:off x="8166497" y="5125952"/>
            <a:ext cx="277044" cy="5714"/>
          </a:xfrm>
          <a:prstGeom prst="straightConnector1">
            <a:avLst/>
          </a:prstGeom>
          <a:ln w="38100">
            <a:solidFill>
              <a:schemeClr val="bg1"/>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pic>
        <p:nvPicPr>
          <p:cNvPr id="20" name="Рисунок 19">
            <a:extLst>
              <a:ext uri="{FF2B5EF4-FFF2-40B4-BE49-F238E27FC236}">
                <a16:creationId xmlns:a16="http://schemas.microsoft.com/office/drawing/2014/main" id="{7D856E41-BA37-44AC-8572-CB96F0107CBF}"/>
              </a:ext>
            </a:extLst>
          </p:cNvPr>
          <p:cNvPicPr>
            <a:picLocks noChangeAspect="1"/>
          </p:cNvPicPr>
          <p:nvPr/>
        </p:nvPicPr>
        <p:blipFill>
          <a:blip r:embed="rId4"/>
          <a:stretch>
            <a:fillRect/>
          </a:stretch>
        </p:blipFill>
        <p:spPr>
          <a:xfrm>
            <a:off x="827227" y="602834"/>
            <a:ext cx="9973665" cy="6055075"/>
          </a:xfrm>
          <a:prstGeom prst="rect">
            <a:avLst/>
          </a:prstGeom>
          <a:effectLst>
            <a:softEdge rad="31750"/>
          </a:effectLst>
        </p:spPr>
      </p:pic>
      <p:sp useBgFill="1">
        <p:nvSpPr>
          <p:cNvPr id="11" name="Prostokąt 36">
            <a:extLst>
              <a:ext uri="{FF2B5EF4-FFF2-40B4-BE49-F238E27FC236}">
                <a16:creationId xmlns:a16="http://schemas.microsoft.com/office/drawing/2014/main" id="{2F8E9675-3BD8-4626-8D46-4B3B70659A27}"/>
              </a:ext>
            </a:extLst>
          </p:cNvPr>
          <p:cNvSpPr/>
          <p:nvPr/>
        </p:nvSpPr>
        <p:spPr>
          <a:xfrm>
            <a:off x="10447020" y="200091"/>
            <a:ext cx="1607819" cy="7600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pic>
        <p:nvPicPr>
          <p:cNvPr id="6" name="Рисунок 5">
            <a:extLst>
              <a:ext uri="{FF2B5EF4-FFF2-40B4-BE49-F238E27FC236}">
                <a16:creationId xmlns:a16="http://schemas.microsoft.com/office/drawing/2014/main" id="{6D1BC618-71B8-453B-8EF1-5EE1897C8A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315019" y="26584"/>
            <a:ext cx="2189238" cy="875695"/>
          </a:xfrm>
          <a:prstGeom prst="rect">
            <a:avLst/>
          </a:prstGeom>
        </p:spPr>
      </p:pic>
    </p:spTree>
    <p:extLst>
      <p:ext uri="{BB962C8B-B14F-4D97-AF65-F5344CB8AC3E}">
        <p14:creationId xmlns:p14="http://schemas.microsoft.com/office/powerpoint/2010/main" val="1598501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988D8D08-DAE1-4F88-8388-DFBE4A8B8A41}"/>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0" name="Shape">
            <a:extLst>
              <a:ext uri="{FF2B5EF4-FFF2-40B4-BE49-F238E27FC236}">
                <a16:creationId xmlns:a16="http://schemas.microsoft.com/office/drawing/2014/main" id="{0B966F02-E84F-454D-91A4-3BBEB3607864}"/>
              </a:ext>
            </a:extLst>
          </p:cNvPr>
          <p:cNvSpPr/>
          <p:nvPr/>
        </p:nvSpPr>
        <p:spPr>
          <a:xfrm rot="5400000">
            <a:off x="3837419" y="-2026927"/>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1" name="Obraz 4">
            <a:extLst>
              <a:ext uri="{FF2B5EF4-FFF2-40B4-BE49-F238E27FC236}">
                <a16:creationId xmlns:a16="http://schemas.microsoft.com/office/drawing/2014/main" id="{04A2B20D-3446-4ED7-A1A6-8F866FB9548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2" name="Obraz 13">
            <a:extLst>
              <a:ext uri="{FF2B5EF4-FFF2-40B4-BE49-F238E27FC236}">
                <a16:creationId xmlns:a16="http://schemas.microsoft.com/office/drawing/2014/main" id="{ABB00221-DA1E-4B2C-A541-DDB41E569F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pic>
        <p:nvPicPr>
          <p:cNvPr id="3" name="Рисунок 2">
            <a:extLst>
              <a:ext uri="{FF2B5EF4-FFF2-40B4-BE49-F238E27FC236}">
                <a16:creationId xmlns:a16="http://schemas.microsoft.com/office/drawing/2014/main" id="{221CE1F4-6F9A-4A22-9FB1-C1E3D90541C2}"/>
              </a:ext>
            </a:extLst>
          </p:cNvPr>
          <p:cNvPicPr>
            <a:picLocks noChangeAspect="1"/>
          </p:cNvPicPr>
          <p:nvPr/>
        </p:nvPicPr>
        <p:blipFill>
          <a:blip r:embed="rId4">
            <a:alphaModFix/>
            <a:extLst>
              <a:ext uri="{BEBA8EAE-BF5A-486C-A8C5-ECC9F3942E4B}">
                <a14:imgProps xmlns:a14="http://schemas.microsoft.com/office/drawing/2010/main">
                  <a14:imgLayer r:embed="rId5">
                    <a14:imgEffect>
                      <a14:sharpenSoften amount="26000"/>
                    </a14:imgEffect>
                    <a14:imgEffect>
                      <a14:colorTemperature colorTemp="6219"/>
                    </a14:imgEffect>
                    <a14:imgEffect>
                      <a14:saturation sat="213000"/>
                    </a14:imgEffect>
                    <a14:imgEffect>
                      <a14:brightnessContrast contrast="6000"/>
                    </a14:imgEffect>
                  </a14:imgLayer>
                </a14:imgProps>
              </a:ext>
            </a:extLst>
          </a:blip>
          <a:stretch>
            <a:fillRect/>
          </a:stretch>
        </p:blipFill>
        <p:spPr>
          <a:xfrm>
            <a:off x="1094257" y="547375"/>
            <a:ext cx="9596680" cy="6125381"/>
          </a:xfrm>
          <a:prstGeom prst="rect">
            <a:avLst/>
          </a:prstGeom>
          <a:effectLst>
            <a:softEdge rad="63500"/>
          </a:effectLst>
        </p:spPr>
      </p:pic>
      <p:pic>
        <p:nvPicPr>
          <p:cNvPr id="14" name="Рисунок 13">
            <a:extLst>
              <a:ext uri="{FF2B5EF4-FFF2-40B4-BE49-F238E27FC236}">
                <a16:creationId xmlns:a16="http://schemas.microsoft.com/office/drawing/2014/main" id="{9F5B2FC7-8B73-4250-B20E-8FD63BF0B69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050780" y="-64174"/>
            <a:ext cx="2619824" cy="1047929"/>
          </a:xfrm>
          <a:prstGeom prst="rect">
            <a:avLst/>
          </a:prstGeom>
        </p:spPr>
      </p:pic>
    </p:spTree>
    <p:extLst>
      <p:ext uri="{BB962C8B-B14F-4D97-AF65-F5344CB8AC3E}">
        <p14:creationId xmlns:p14="http://schemas.microsoft.com/office/powerpoint/2010/main" val="3983518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1">
            <a:extLst>
              <a:ext uri="{FF2B5EF4-FFF2-40B4-BE49-F238E27FC236}">
                <a16:creationId xmlns:a16="http://schemas.microsoft.com/office/drawing/2014/main" id="{053347C8-6137-4964-9B09-5FF3F37A7750}"/>
              </a:ext>
            </a:extLst>
          </p:cNvPr>
          <p:cNvSpPr/>
          <p:nvPr/>
        </p:nvSpPr>
        <p:spPr>
          <a:xfrm>
            <a:off x="0" y="0"/>
            <a:ext cx="12192000" cy="6858000"/>
          </a:xfrm>
          <a:prstGeom prst="rect">
            <a:avLst/>
          </a:prstGeom>
          <a:gradFill flip="none" rotWithShape="1">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latin typeface="Poppins" panose="00000500000000000000" pitchFamily="2" charset="-18"/>
              <a:cs typeface="Poppins" panose="00000500000000000000" pitchFamily="2" charset="-18"/>
            </a:endParaRPr>
          </a:p>
        </p:txBody>
      </p:sp>
      <p:sp>
        <p:nvSpPr>
          <p:cNvPr id="12" name="Shape">
            <a:extLst>
              <a:ext uri="{FF2B5EF4-FFF2-40B4-BE49-F238E27FC236}">
                <a16:creationId xmlns:a16="http://schemas.microsoft.com/office/drawing/2014/main" id="{5735F6FE-3437-44E5-8664-BBD77F32BA9E}"/>
              </a:ext>
            </a:extLst>
          </p:cNvPr>
          <p:cNvSpPr/>
          <p:nvPr/>
        </p:nvSpPr>
        <p:spPr>
          <a:xfrm rot="5400000">
            <a:off x="3837419" y="-2055625"/>
            <a:ext cx="3983765" cy="108013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4232"/>
                </a:lnTo>
                <a:lnTo>
                  <a:pt x="21600" y="17368"/>
                </a:lnTo>
                <a:lnTo>
                  <a:pt x="10800" y="21600"/>
                </a:lnTo>
                <a:lnTo>
                  <a:pt x="0" y="17368"/>
                </a:lnTo>
                <a:lnTo>
                  <a:pt x="0" y="4232"/>
                </a:lnTo>
                <a:lnTo>
                  <a:pt x="10800" y="0"/>
                </a:lnTo>
                <a:close/>
              </a:path>
            </a:pathLst>
          </a:custGeom>
          <a:solidFill>
            <a:schemeClr val="accent1">
              <a:lumMod val="20000"/>
              <a:lumOff val="80000"/>
              <a:alpha val="15000"/>
            </a:schemeClr>
          </a:solidFill>
          <a:ln w="12700">
            <a:miter lim="400000"/>
          </a:ln>
        </p:spPr>
        <p:txBody>
          <a:bodyPr lIns="0" tIns="0" rIns="0" bIns="0" anchor="ctr"/>
          <a:lstStyle/>
          <a:p>
            <a:endParaRPr/>
          </a:p>
        </p:txBody>
      </p:sp>
      <p:pic>
        <p:nvPicPr>
          <p:cNvPr id="13" name="Obraz 4">
            <a:extLst>
              <a:ext uri="{FF2B5EF4-FFF2-40B4-BE49-F238E27FC236}">
                <a16:creationId xmlns:a16="http://schemas.microsoft.com/office/drawing/2014/main" id="{9E692D02-4879-4BEB-87C7-375E9334548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2449" b="27367"/>
          <a:stretch/>
        </p:blipFill>
        <p:spPr>
          <a:xfrm>
            <a:off x="5172130" y="3151835"/>
            <a:ext cx="6969071" cy="3659839"/>
          </a:xfrm>
          <a:prstGeom prst="rect">
            <a:avLst/>
          </a:prstGeom>
        </p:spPr>
      </p:pic>
      <p:pic>
        <p:nvPicPr>
          <p:cNvPr id="14" name="Obraz 13">
            <a:extLst>
              <a:ext uri="{FF2B5EF4-FFF2-40B4-BE49-F238E27FC236}">
                <a16:creationId xmlns:a16="http://schemas.microsoft.com/office/drawing/2014/main" id="{331ADA61-9E3D-40E9-AF47-F962485CCB0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34840" b="22133"/>
          <a:stretch/>
        </p:blipFill>
        <p:spPr>
          <a:xfrm rot="10800000">
            <a:off x="50799" y="49159"/>
            <a:ext cx="4228591" cy="3198775"/>
          </a:xfrm>
          <a:prstGeom prst="rect">
            <a:avLst/>
          </a:prstGeom>
        </p:spPr>
      </p:pic>
      <p:sp>
        <p:nvSpPr>
          <p:cNvPr id="15" name="TextBox 9">
            <a:extLst>
              <a:ext uri="{FF2B5EF4-FFF2-40B4-BE49-F238E27FC236}">
                <a16:creationId xmlns:a16="http://schemas.microsoft.com/office/drawing/2014/main" id="{B2E2A110-1CC6-411A-8106-A0692F3B71AB}"/>
              </a:ext>
            </a:extLst>
          </p:cNvPr>
          <p:cNvSpPr txBox="1"/>
          <p:nvPr/>
        </p:nvSpPr>
        <p:spPr>
          <a:xfrm>
            <a:off x="182880" y="2780209"/>
            <a:ext cx="11479401" cy="705321"/>
          </a:xfrm>
          <a:prstGeom prst="rect">
            <a:avLst/>
          </a:prstGeom>
          <a:noFill/>
        </p:spPr>
        <p:txBody>
          <a:bodyPr wrap="square" lIns="91440" tIns="45720" rIns="91440" bIns="45720" rtlCol="0" anchor="t">
            <a:spAutoFit/>
          </a:bodyPr>
          <a:lstStyle/>
          <a:p>
            <a:pPr marL="0" algn="ctr" rtl="0" eaLnBrk="1" latinLnBrk="0" hangingPunct="1">
              <a:lnSpc>
                <a:spcPct val="90000"/>
              </a:lnSpc>
              <a:spcBef>
                <a:spcPts val="0"/>
              </a:spcBef>
              <a:spcAft>
                <a:spcPts val="0"/>
              </a:spcAft>
            </a:pPr>
            <a:r>
              <a:rPr lang="en-US" sz="4400" kern="1200" dirty="0">
                <a:effectLst/>
                <a:latin typeface="Poppins" panose="00000500000000000000" pitchFamily="2" charset="0"/>
                <a:ea typeface="+mn-ea"/>
                <a:cs typeface="Poppins" panose="00000500000000000000" pitchFamily="2" charset="0"/>
              </a:rPr>
              <a:t>Step-by-step Workflow</a:t>
            </a:r>
            <a:endParaRPr lang="ru-RU" sz="4400" dirty="0">
              <a:effectLst/>
            </a:endParaRPr>
          </a:p>
        </p:txBody>
      </p:sp>
      <p:pic>
        <p:nvPicPr>
          <p:cNvPr id="16" name="Рисунок 15">
            <a:extLst>
              <a:ext uri="{FF2B5EF4-FFF2-40B4-BE49-F238E27FC236}">
                <a16:creationId xmlns:a16="http://schemas.microsoft.com/office/drawing/2014/main" id="{ADA676C6-AA28-4516-BEA3-62FFCC7C2CF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7744" y="200668"/>
            <a:ext cx="2881253" cy="1152501"/>
          </a:xfrm>
          <a:prstGeom prst="rect">
            <a:avLst/>
          </a:prstGeom>
        </p:spPr>
      </p:pic>
    </p:spTree>
    <p:extLst>
      <p:ext uri="{BB962C8B-B14F-4D97-AF65-F5344CB8AC3E}">
        <p14:creationId xmlns:p14="http://schemas.microsoft.com/office/powerpoint/2010/main" val="1376201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20000"/>
                <a:lumOff val="80000"/>
              </a:schemeClr>
            </a:gs>
            <a:gs pos="23000">
              <a:srgbClr val="CED5E1"/>
            </a:gs>
            <a:gs pos="48000">
              <a:schemeClr val="accent5">
                <a:lumMod val="60000"/>
                <a:lumOff val="40000"/>
              </a:schemeClr>
            </a:gs>
            <a:gs pos="76000">
              <a:schemeClr val="accent6">
                <a:lumMod val="40000"/>
                <a:lumOff val="60000"/>
              </a:schemeClr>
            </a:gs>
            <a:gs pos="100000">
              <a:schemeClr val="accent6">
                <a:lumMod val="75000"/>
              </a:schemeClr>
            </a:gs>
          </a:gsLst>
          <a:lin ang="3000000" scaled="0"/>
        </a:gradFill>
        <a:effectLst/>
      </p:bgPr>
    </p:bg>
    <p:spTree>
      <p:nvGrpSpPr>
        <p:cNvPr id="1" name=""/>
        <p:cNvGrpSpPr/>
        <p:nvPr/>
      </p:nvGrpSpPr>
      <p:grpSpPr>
        <a:xfrm>
          <a:off x="0" y="0"/>
          <a:ext cx="0" cy="0"/>
          <a:chOff x="0" y="0"/>
          <a:chExt cx="0" cy="0"/>
        </a:xfrm>
      </p:grpSpPr>
      <p:pic>
        <p:nvPicPr>
          <p:cNvPr id="108" name="Obraz 13">
            <a:extLst>
              <a:ext uri="{FF2B5EF4-FFF2-40B4-BE49-F238E27FC236}">
                <a16:creationId xmlns:a16="http://schemas.microsoft.com/office/drawing/2014/main" id="{8C9A020B-B8F1-48C5-868E-0D919AE15D1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10800000">
            <a:off x="129127" y="-1749122"/>
            <a:ext cx="3689310" cy="2790828"/>
          </a:xfrm>
          <a:prstGeom prst="rect">
            <a:avLst/>
          </a:prstGeom>
        </p:spPr>
      </p:pic>
      <p:pic>
        <p:nvPicPr>
          <p:cNvPr id="110" name="Obraz 13">
            <a:extLst>
              <a:ext uri="{FF2B5EF4-FFF2-40B4-BE49-F238E27FC236}">
                <a16:creationId xmlns:a16="http://schemas.microsoft.com/office/drawing/2014/main" id="{9434110D-7EAC-4032-A89F-AA7F2CC1C08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a:off x="9239007" y="4580865"/>
            <a:ext cx="2934099" cy="2219539"/>
          </a:xfrm>
          <a:prstGeom prst="rect">
            <a:avLst/>
          </a:prstGeom>
        </p:spPr>
      </p:pic>
      <p:pic>
        <p:nvPicPr>
          <p:cNvPr id="109" name="Obraz 13">
            <a:extLst>
              <a:ext uri="{FF2B5EF4-FFF2-40B4-BE49-F238E27FC236}">
                <a16:creationId xmlns:a16="http://schemas.microsoft.com/office/drawing/2014/main" id="{0BEC43A5-D4FB-434D-A47E-25F1ED491FD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 r="34840" b="22133"/>
          <a:stretch/>
        </p:blipFill>
        <p:spPr>
          <a:xfrm rot="5400000">
            <a:off x="-496014" y="3131991"/>
            <a:ext cx="4228591" cy="3198775"/>
          </a:xfrm>
          <a:prstGeom prst="rect">
            <a:avLst/>
          </a:prstGeom>
        </p:spPr>
      </p:pic>
      <p:sp>
        <p:nvSpPr>
          <p:cNvPr id="5" name="Rectangle 11">
            <a:extLst>
              <a:ext uri="{FF2B5EF4-FFF2-40B4-BE49-F238E27FC236}">
                <a16:creationId xmlns:a16="http://schemas.microsoft.com/office/drawing/2014/main" id="{4D5D740D-B0B2-49AB-ADD0-CF79A9A72B92}"/>
              </a:ext>
            </a:extLst>
          </p:cNvPr>
          <p:cNvSpPr/>
          <p:nvPr/>
        </p:nvSpPr>
        <p:spPr>
          <a:xfrm>
            <a:off x="1138109" y="629006"/>
            <a:ext cx="10493829" cy="1724988"/>
          </a:xfrm>
          <a:prstGeom prst="roundRect">
            <a:avLst/>
          </a:prstGeom>
          <a:noFill/>
          <a:ln w="76200">
            <a:gradFill flip="none" rotWithShape="1">
              <a:gsLst>
                <a:gs pos="35000">
                  <a:schemeClr val="accent1">
                    <a:lumMod val="75000"/>
                  </a:schemeClr>
                </a:gs>
                <a:gs pos="0">
                  <a:schemeClr val="accent5">
                    <a:lumMod val="60000"/>
                    <a:lumOff val="40000"/>
                  </a:schemeClr>
                </a:gs>
                <a:gs pos="16000">
                  <a:schemeClr val="accent5">
                    <a:lumMod val="75000"/>
                  </a:schemeClr>
                </a:gs>
                <a:gs pos="51000">
                  <a:srgbClr val="2C6FAC"/>
                </a:gs>
                <a:gs pos="69000">
                  <a:schemeClr val="accent5">
                    <a:lumMod val="50000"/>
                  </a:schemeClr>
                </a:gs>
                <a:gs pos="100000">
                  <a:schemeClr val="accent6">
                    <a:lumMod val="50000"/>
                  </a:schemeClr>
                </a:gs>
                <a:gs pos="86000">
                  <a:schemeClr val="accent6">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7" name="Rectangle 5">
            <a:extLst>
              <a:ext uri="{FF2B5EF4-FFF2-40B4-BE49-F238E27FC236}">
                <a16:creationId xmlns:a16="http://schemas.microsoft.com/office/drawing/2014/main" id="{521A3E85-604F-4684-BC78-599D19EF5A5F}"/>
              </a:ext>
            </a:extLst>
          </p:cNvPr>
          <p:cNvSpPr/>
          <p:nvPr/>
        </p:nvSpPr>
        <p:spPr>
          <a:xfrm>
            <a:off x="1223581" y="1399957"/>
            <a:ext cx="184731" cy="369332"/>
          </a:xfrm>
          <a:prstGeom prst="rect">
            <a:avLst/>
          </a:prstGeom>
        </p:spPr>
        <p:txBody>
          <a:bodyPr wrap="none" lIns="91440" tIns="45720" rIns="91440" bIns="45720" anchor="t">
            <a:spAutoFit/>
          </a:bodyPr>
          <a:lstStyle/>
          <a:p>
            <a:endParaRPr lang="pl-PL">
              <a:latin typeface="Poppins" panose="00000500000000000000" pitchFamily="2" charset="-18"/>
              <a:cs typeface="Poppins" panose="00000500000000000000" pitchFamily="2" charset="-18"/>
            </a:endParaRPr>
          </a:p>
        </p:txBody>
      </p:sp>
      <p:sp>
        <p:nvSpPr>
          <p:cNvPr id="11" name="Rectangle 36">
            <a:extLst>
              <a:ext uri="{FF2B5EF4-FFF2-40B4-BE49-F238E27FC236}">
                <a16:creationId xmlns:a16="http://schemas.microsoft.com/office/drawing/2014/main" id="{0E9A8C1F-F3F5-4F67-92C3-D4BF9DC24F96}"/>
              </a:ext>
            </a:extLst>
          </p:cNvPr>
          <p:cNvSpPr/>
          <p:nvPr/>
        </p:nvSpPr>
        <p:spPr>
          <a:xfrm>
            <a:off x="3678857" y="2820204"/>
            <a:ext cx="2204085" cy="577081"/>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Clones repo, create new branch starts with user name of creator</a:t>
            </a:r>
            <a:endParaRPr lang="pl-PL" sz="1050" b="1" dirty="0">
              <a:latin typeface="Poppins Light" panose="00000400000000000000" pitchFamily="2" charset="-18"/>
              <a:cs typeface="Poppins Light" panose="00000400000000000000" pitchFamily="2" charset="-18"/>
            </a:endParaRPr>
          </a:p>
        </p:txBody>
      </p:sp>
      <p:sp useBgFill="1">
        <p:nvSpPr>
          <p:cNvPr id="16" name="Rectangle 10">
            <a:extLst>
              <a:ext uri="{FF2B5EF4-FFF2-40B4-BE49-F238E27FC236}">
                <a16:creationId xmlns:a16="http://schemas.microsoft.com/office/drawing/2014/main" id="{763F49C1-3E6F-42E3-B182-29B66CB01D78}"/>
              </a:ext>
            </a:extLst>
          </p:cNvPr>
          <p:cNvSpPr/>
          <p:nvPr/>
        </p:nvSpPr>
        <p:spPr>
          <a:xfrm>
            <a:off x="3127317" y="1962932"/>
            <a:ext cx="545559" cy="7587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useBgFill="1">
        <p:nvSpPr>
          <p:cNvPr id="17" name="Rectangle 10">
            <a:extLst>
              <a:ext uri="{FF2B5EF4-FFF2-40B4-BE49-F238E27FC236}">
                <a16:creationId xmlns:a16="http://schemas.microsoft.com/office/drawing/2014/main" id="{D9EBC5D2-BB89-4322-914B-25AAAA097A64}"/>
              </a:ext>
            </a:extLst>
          </p:cNvPr>
          <p:cNvSpPr/>
          <p:nvPr/>
        </p:nvSpPr>
        <p:spPr>
          <a:xfrm>
            <a:off x="5901948" y="1972370"/>
            <a:ext cx="479258" cy="7375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19" name="Pagon 52">
            <a:extLst>
              <a:ext uri="{FF2B5EF4-FFF2-40B4-BE49-F238E27FC236}">
                <a16:creationId xmlns:a16="http://schemas.microsoft.com/office/drawing/2014/main" id="{177D4D74-2823-418E-A2FB-98104D84E0A3}"/>
              </a:ext>
            </a:extLst>
          </p:cNvPr>
          <p:cNvSpPr/>
          <p:nvPr/>
        </p:nvSpPr>
        <p:spPr>
          <a:xfrm flipV="1">
            <a:off x="3287222" y="2232321"/>
            <a:ext cx="252527" cy="247024"/>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p:nvSpPr>
          <p:cNvPr id="21" name="Pagon 54">
            <a:extLst>
              <a:ext uri="{FF2B5EF4-FFF2-40B4-BE49-F238E27FC236}">
                <a16:creationId xmlns:a16="http://schemas.microsoft.com/office/drawing/2014/main" id="{E3B5B795-D5DD-400D-8934-6D51173DAC15}"/>
              </a:ext>
            </a:extLst>
          </p:cNvPr>
          <p:cNvSpPr/>
          <p:nvPr/>
        </p:nvSpPr>
        <p:spPr>
          <a:xfrm>
            <a:off x="6028561" y="2226849"/>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p:nvSpPr>
          <p:cNvPr id="23" name="Prostokąt 60">
            <a:extLst>
              <a:ext uri="{FF2B5EF4-FFF2-40B4-BE49-F238E27FC236}">
                <a16:creationId xmlns:a16="http://schemas.microsoft.com/office/drawing/2014/main" id="{AC06CBF0-DBC2-48E2-89BF-561011178DB6}"/>
              </a:ext>
            </a:extLst>
          </p:cNvPr>
          <p:cNvSpPr/>
          <p:nvPr/>
        </p:nvSpPr>
        <p:spPr>
          <a:xfrm>
            <a:off x="6955783" y="1893257"/>
            <a:ext cx="1242194" cy="923330"/>
          </a:xfrm>
          <a:prstGeom prst="rect">
            <a:avLst/>
          </a:prstGeom>
          <a:ln>
            <a:noFill/>
          </a:ln>
        </p:spPr>
        <p:txBody>
          <a:bodyPr wrap="square">
            <a:spAutoFit/>
          </a:bodyPr>
          <a:lstStyle/>
          <a:p>
            <a:pPr algn="ctr">
              <a:buClr>
                <a:srgbClr val="C00000"/>
              </a:buClr>
            </a:pPr>
            <a:r>
              <a:rPr lang="pl-PL"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3.</a:t>
            </a:r>
            <a:endPar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endParaRPr>
          </a:p>
        </p:txBody>
      </p:sp>
      <p:sp>
        <p:nvSpPr>
          <p:cNvPr id="24" name="Prostokąt 61">
            <a:extLst>
              <a:ext uri="{FF2B5EF4-FFF2-40B4-BE49-F238E27FC236}">
                <a16:creationId xmlns:a16="http://schemas.microsoft.com/office/drawing/2014/main" id="{83721264-5CEC-4C20-A147-B9CA366AE74C}"/>
              </a:ext>
            </a:extLst>
          </p:cNvPr>
          <p:cNvSpPr/>
          <p:nvPr/>
        </p:nvSpPr>
        <p:spPr>
          <a:xfrm>
            <a:off x="9462652" y="1891447"/>
            <a:ext cx="1242194" cy="923330"/>
          </a:xfrm>
          <a:prstGeom prst="rect">
            <a:avLst/>
          </a:prstGeom>
          <a:ln>
            <a:noFill/>
          </a:ln>
        </p:spPr>
        <p:txBody>
          <a:bodyPr wrap="square">
            <a:spAutoFit/>
          </a:bodyPr>
          <a:lstStyle/>
          <a:p>
            <a:pPr algn="ctr">
              <a:buClr>
                <a:srgbClr val="C00000"/>
              </a:buClr>
            </a:pPr>
            <a:r>
              <a:rPr lang="pl-PL"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4.</a:t>
            </a:r>
            <a:endPar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endParaRPr>
          </a:p>
        </p:txBody>
      </p:sp>
      <p:sp>
        <p:nvSpPr>
          <p:cNvPr id="25" name="Prostokąt 62">
            <a:extLst>
              <a:ext uri="{FF2B5EF4-FFF2-40B4-BE49-F238E27FC236}">
                <a16:creationId xmlns:a16="http://schemas.microsoft.com/office/drawing/2014/main" id="{CF3BA444-8DCD-4092-8564-F397F5B15535}"/>
              </a:ext>
            </a:extLst>
          </p:cNvPr>
          <p:cNvSpPr/>
          <p:nvPr/>
        </p:nvSpPr>
        <p:spPr>
          <a:xfrm>
            <a:off x="1489177" y="1892329"/>
            <a:ext cx="1161044" cy="923330"/>
          </a:xfrm>
          <a:prstGeom prst="rect">
            <a:avLst/>
          </a:prstGeom>
          <a:ln>
            <a:noFill/>
          </a:ln>
        </p:spPr>
        <p:txBody>
          <a:bodyPr wrap="square">
            <a:spAutoFit/>
          </a:bodyPr>
          <a:lstStyle/>
          <a:p>
            <a:pPr algn="ctr">
              <a:buClr>
                <a:srgbClr val="C00000"/>
              </a:buClr>
            </a:pPr>
            <a:r>
              <a:rPr lang="pl-PL"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1.</a:t>
            </a:r>
            <a:endPar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endParaRPr>
          </a:p>
        </p:txBody>
      </p:sp>
      <p:sp>
        <p:nvSpPr>
          <p:cNvPr id="27" name="Rectangle 11">
            <a:extLst>
              <a:ext uri="{FF2B5EF4-FFF2-40B4-BE49-F238E27FC236}">
                <a16:creationId xmlns:a16="http://schemas.microsoft.com/office/drawing/2014/main" id="{FDE1C650-A538-4E99-8D06-EFC3C51B980A}"/>
              </a:ext>
            </a:extLst>
          </p:cNvPr>
          <p:cNvSpPr/>
          <p:nvPr/>
        </p:nvSpPr>
        <p:spPr>
          <a:xfrm>
            <a:off x="1138109" y="4032599"/>
            <a:ext cx="10493829" cy="2355676"/>
          </a:xfrm>
          <a:prstGeom prst="roundRect">
            <a:avLst/>
          </a:prstGeom>
          <a:noFill/>
          <a:ln w="76200">
            <a:gradFill flip="none" rotWithShape="1">
              <a:gsLst>
                <a:gs pos="35000">
                  <a:schemeClr val="accent1">
                    <a:lumMod val="75000"/>
                  </a:schemeClr>
                </a:gs>
                <a:gs pos="0">
                  <a:schemeClr val="accent5">
                    <a:lumMod val="60000"/>
                    <a:lumOff val="40000"/>
                  </a:schemeClr>
                </a:gs>
                <a:gs pos="16000">
                  <a:schemeClr val="accent5">
                    <a:lumMod val="75000"/>
                  </a:schemeClr>
                </a:gs>
                <a:gs pos="51000">
                  <a:srgbClr val="2C6FAC"/>
                </a:gs>
                <a:gs pos="69000">
                  <a:schemeClr val="accent5">
                    <a:lumMod val="50000"/>
                  </a:schemeClr>
                </a:gs>
                <a:gs pos="100000">
                  <a:schemeClr val="accent6">
                    <a:lumMod val="50000"/>
                  </a:schemeClr>
                </a:gs>
                <a:gs pos="86000">
                  <a:schemeClr val="accent6">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29" name="Rectangle 5">
            <a:extLst>
              <a:ext uri="{FF2B5EF4-FFF2-40B4-BE49-F238E27FC236}">
                <a16:creationId xmlns:a16="http://schemas.microsoft.com/office/drawing/2014/main" id="{C872C431-A5B8-4DB2-83F5-09B0E80C1DC2}"/>
              </a:ext>
            </a:extLst>
          </p:cNvPr>
          <p:cNvSpPr/>
          <p:nvPr/>
        </p:nvSpPr>
        <p:spPr>
          <a:xfrm>
            <a:off x="1223581" y="4803550"/>
            <a:ext cx="184731" cy="369332"/>
          </a:xfrm>
          <a:prstGeom prst="rect">
            <a:avLst/>
          </a:prstGeom>
        </p:spPr>
        <p:txBody>
          <a:bodyPr wrap="square" lIns="91440" tIns="45720" rIns="91440" bIns="45720" anchor="t">
            <a:spAutoFit/>
          </a:bodyPr>
          <a:lstStyle/>
          <a:p>
            <a:endParaRPr lang="pl-PL">
              <a:latin typeface="Poppins" panose="00000500000000000000" pitchFamily="2" charset="-18"/>
              <a:cs typeface="Poppins" panose="00000500000000000000" pitchFamily="2" charset="-18"/>
            </a:endParaRPr>
          </a:p>
        </p:txBody>
      </p:sp>
      <p:sp>
        <p:nvSpPr>
          <p:cNvPr id="38" name="Pagon 53">
            <a:extLst>
              <a:ext uri="{FF2B5EF4-FFF2-40B4-BE49-F238E27FC236}">
                <a16:creationId xmlns:a16="http://schemas.microsoft.com/office/drawing/2014/main" id="{D99CD614-AA51-4EF9-ABD0-7E443A32B018}"/>
              </a:ext>
            </a:extLst>
          </p:cNvPr>
          <p:cNvSpPr/>
          <p:nvPr/>
        </p:nvSpPr>
        <p:spPr>
          <a:xfrm rot="5400000">
            <a:off x="9942245" y="3064380"/>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useBgFill="1">
        <p:nvSpPr>
          <p:cNvPr id="39" name="Prostokąt 61">
            <a:extLst>
              <a:ext uri="{FF2B5EF4-FFF2-40B4-BE49-F238E27FC236}">
                <a16:creationId xmlns:a16="http://schemas.microsoft.com/office/drawing/2014/main" id="{F6173EC9-468F-491F-9D51-905C5FDFFA07}"/>
              </a:ext>
            </a:extLst>
          </p:cNvPr>
          <p:cNvSpPr/>
          <p:nvPr/>
        </p:nvSpPr>
        <p:spPr>
          <a:xfrm>
            <a:off x="9559529" y="3588998"/>
            <a:ext cx="1242194" cy="923330"/>
          </a:xfrm>
          <a:prstGeom prst="rect">
            <a:avLst/>
          </a:prstGeom>
        </p:spPr>
        <p:txBody>
          <a:bodyPr wrap="square">
            <a:spAutoFit/>
          </a:bodyPr>
          <a:lstStyle/>
          <a:p>
            <a:pPr algn="ctr">
              <a:buClr>
                <a:srgbClr val="C00000"/>
              </a:buClr>
            </a:pPr>
            <a:r>
              <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5</a:t>
            </a: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useBgFill="1">
        <p:nvSpPr>
          <p:cNvPr id="18" name="Rectangle 10">
            <a:extLst>
              <a:ext uri="{FF2B5EF4-FFF2-40B4-BE49-F238E27FC236}">
                <a16:creationId xmlns:a16="http://schemas.microsoft.com/office/drawing/2014/main" id="{1632BD82-09C5-4D95-952B-A279DD195630}"/>
              </a:ext>
            </a:extLst>
          </p:cNvPr>
          <p:cNvSpPr/>
          <p:nvPr/>
        </p:nvSpPr>
        <p:spPr>
          <a:xfrm>
            <a:off x="8559648" y="3429000"/>
            <a:ext cx="545559" cy="129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40" name="Pagon 53">
            <a:extLst>
              <a:ext uri="{FF2B5EF4-FFF2-40B4-BE49-F238E27FC236}">
                <a16:creationId xmlns:a16="http://schemas.microsoft.com/office/drawing/2014/main" id="{372A54DB-061F-4F0D-82BA-4FE8AD80516A}"/>
              </a:ext>
            </a:extLst>
          </p:cNvPr>
          <p:cNvSpPr/>
          <p:nvPr/>
        </p:nvSpPr>
        <p:spPr>
          <a:xfrm rot="10977227">
            <a:off x="8727819" y="3906335"/>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useBgFill="1">
        <p:nvSpPr>
          <p:cNvPr id="41" name="Rectangle 10">
            <a:extLst>
              <a:ext uri="{FF2B5EF4-FFF2-40B4-BE49-F238E27FC236}">
                <a16:creationId xmlns:a16="http://schemas.microsoft.com/office/drawing/2014/main" id="{81DF9AEC-F7E2-44F1-8976-8F503AC49813}"/>
              </a:ext>
            </a:extLst>
          </p:cNvPr>
          <p:cNvSpPr/>
          <p:nvPr/>
        </p:nvSpPr>
        <p:spPr>
          <a:xfrm>
            <a:off x="5856407" y="3429000"/>
            <a:ext cx="545559" cy="129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42" name="Pagon 53">
            <a:extLst>
              <a:ext uri="{FF2B5EF4-FFF2-40B4-BE49-F238E27FC236}">
                <a16:creationId xmlns:a16="http://schemas.microsoft.com/office/drawing/2014/main" id="{C494D531-9900-4812-9235-A7B20D1CFA26}"/>
              </a:ext>
            </a:extLst>
          </p:cNvPr>
          <p:cNvSpPr/>
          <p:nvPr/>
        </p:nvSpPr>
        <p:spPr>
          <a:xfrm rot="10977227">
            <a:off x="6024578" y="3906335"/>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useBgFill="1">
        <p:nvSpPr>
          <p:cNvPr id="43" name="Rectangle 10">
            <a:extLst>
              <a:ext uri="{FF2B5EF4-FFF2-40B4-BE49-F238E27FC236}">
                <a16:creationId xmlns:a16="http://schemas.microsoft.com/office/drawing/2014/main" id="{7A2ACA28-43F9-4DF8-9119-308BEEE2652E}"/>
              </a:ext>
            </a:extLst>
          </p:cNvPr>
          <p:cNvSpPr/>
          <p:nvPr/>
        </p:nvSpPr>
        <p:spPr>
          <a:xfrm>
            <a:off x="3097832" y="3459453"/>
            <a:ext cx="545559" cy="129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44" name="Pagon 53">
            <a:extLst>
              <a:ext uri="{FF2B5EF4-FFF2-40B4-BE49-F238E27FC236}">
                <a16:creationId xmlns:a16="http://schemas.microsoft.com/office/drawing/2014/main" id="{48A9F5D5-2283-465C-8431-E11F7D70B239}"/>
              </a:ext>
            </a:extLst>
          </p:cNvPr>
          <p:cNvSpPr/>
          <p:nvPr/>
        </p:nvSpPr>
        <p:spPr>
          <a:xfrm rot="10977227">
            <a:off x="3231743" y="3906335"/>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useBgFill="1">
        <p:nvSpPr>
          <p:cNvPr id="48" name="Prostokąt 60">
            <a:extLst>
              <a:ext uri="{FF2B5EF4-FFF2-40B4-BE49-F238E27FC236}">
                <a16:creationId xmlns:a16="http://schemas.microsoft.com/office/drawing/2014/main" id="{34D41C22-90A8-49A4-B208-63276B45ED21}"/>
              </a:ext>
            </a:extLst>
          </p:cNvPr>
          <p:cNvSpPr/>
          <p:nvPr/>
        </p:nvSpPr>
        <p:spPr>
          <a:xfrm>
            <a:off x="6969545" y="3642948"/>
            <a:ext cx="1242194" cy="923330"/>
          </a:xfrm>
          <a:prstGeom prst="rect">
            <a:avLst/>
          </a:prstGeom>
          <a:ln>
            <a:noFill/>
          </a:ln>
        </p:spPr>
        <p:txBody>
          <a:bodyPr wrap="square">
            <a:spAutoFit/>
          </a:bodyPr>
          <a:lstStyle/>
          <a:p>
            <a:pPr algn="ctr">
              <a:buClr>
                <a:srgbClr val="C00000"/>
              </a:buClr>
            </a:pPr>
            <a:r>
              <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6</a:t>
            </a: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useBgFill="1">
        <p:nvSpPr>
          <p:cNvPr id="49" name="Prostokąt 59">
            <a:extLst>
              <a:ext uri="{FF2B5EF4-FFF2-40B4-BE49-F238E27FC236}">
                <a16:creationId xmlns:a16="http://schemas.microsoft.com/office/drawing/2014/main" id="{D6BB8453-945E-451F-AB3C-5DC5BC61A8CD}"/>
              </a:ext>
            </a:extLst>
          </p:cNvPr>
          <p:cNvSpPr/>
          <p:nvPr/>
        </p:nvSpPr>
        <p:spPr>
          <a:xfrm>
            <a:off x="4159891" y="3642948"/>
            <a:ext cx="1242194" cy="923330"/>
          </a:xfrm>
          <a:prstGeom prst="rect">
            <a:avLst/>
          </a:prstGeom>
          <a:ln>
            <a:noFill/>
          </a:ln>
        </p:spPr>
        <p:txBody>
          <a:bodyPr wrap="square">
            <a:spAutoFit/>
          </a:bodyPr>
          <a:lstStyle/>
          <a:p>
            <a:pPr algn="ctr">
              <a:buClr>
                <a:srgbClr val="C00000"/>
              </a:buClr>
            </a:pPr>
            <a:r>
              <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7</a:t>
            </a:r>
            <a:r>
              <a:rPr lang="pl-PL"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a:t>
            </a:r>
            <a:endPar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endParaRPr>
          </a:p>
        </p:txBody>
      </p:sp>
      <p:sp>
        <p:nvSpPr>
          <p:cNvPr id="50" name="Prostokąt 62">
            <a:extLst>
              <a:ext uri="{FF2B5EF4-FFF2-40B4-BE49-F238E27FC236}">
                <a16:creationId xmlns:a16="http://schemas.microsoft.com/office/drawing/2014/main" id="{EB02E499-3D1C-443A-99EB-97F1104F84FA}"/>
              </a:ext>
            </a:extLst>
          </p:cNvPr>
          <p:cNvSpPr/>
          <p:nvPr/>
        </p:nvSpPr>
        <p:spPr>
          <a:xfrm>
            <a:off x="1510237" y="3624354"/>
            <a:ext cx="1161044" cy="923330"/>
          </a:xfrm>
          <a:prstGeom prst="rect">
            <a:avLst/>
          </a:prstGeom>
          <a:ln>
            <a:noFill/>
          </a:ln>
        </p:spPr>
        <p:txBody>
          <a:bodyPr wrap="square">
            <a:spAutoFit/>
          </a:bodyPr>
          <a:lstStyle/>
          <a:p>
            <a:pPr algn="ctr">
              <a:buClr>
                <a:srgbClr val="C00000"/>
              </a:buClr>
            </a:pPr>
            <a:r>
              <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8</a:t>
            </a:r>
            <a:r>
              <a:rPr lang="pl-PL"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rPr>
              <a:t>.</a:t>
            </a:r>
            <a:endParaRPr lang="en-US" sz="5400" dirty="0">
              <a:gradFill>
                <a:gsLst>
                  <a:gs pos="0">
                    <a:schemeClr val="accent2">
                      <a:lumMod val="50000"/>
                    </a:schemeClr>
                  </a:gs>
                  <a:gs pos="40000">
                    <a:schemeClr val="accent3">
                      <a:lumMod val="50000"/>
                    </a:schemeClr>
                  </a:gs>
                  <a:gs pos="63000">
                    <a:schemeClr val="accent1">
                      <a:lumMod val="50000"/>
                    </a:schemeClr>
                  </a:gs>
                  <a:gs pos="81000">
                    <a:schemeClr val="accent6">
                      <a:lumMod val="50000"/>
                    </a:schemeClr>
                  </a:gs>
                  <a:gs pos="19000">
                    <a:schemeClr val="accent3">
                      <a:lumMod val="50000"/>
                    </a:schemeClr>
                  </a:gs>
                  <a:gs pos="100000">
                    <a:schemeClr val="tx2">
                      <a:lumMod val="50000"/>
                    </a:schemeClr>
                  </a:gs>
                </a:gsLst>
                <a:lin ang="5400000" scaled="1"/>
              </a:gradFill>
              <a:latin typeface="Poppins" panose="00000500000000000000" pitchFamily="2" charset="-18"/>
              <a:cs typeface="Poppins" panose="00000500000000000000" pitchFamily="2" charset="-18"/>
            </a:endParaRPr>
          </a:p>
        </p:txBody>
      </p:sp>
      <p:sp>
        <p:nvSpPr>
          <p:cNvPr id="59" name="Rectangle 36">
            <a:extLst>
              <a:ext uri="{FF2B5EF4-FFF2-40B4-BE49-F238E27FC236}">
                <a16:creationId xmlns:a16="http://schemas.microsoft.com/office/drawing/2014/main" id="{96834251-2B22-48D8-B42E-8A7171E37B90}"/>
              </a:ext>
            </a:extLst>
          </p:cNvPr>
          <p:cNvSpPr/>
          <p:nvPr/>
        </p:nvSpPr>
        <p:spPr>
          <a:xfrm>
            <a:off x="919018" y="2839986"/>
            <a:ext cx="2204085" cy="577081"/>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Dev choice versions that will be deployed (branch or custom version) and TTL</a:t>
            </a:r>
            <a:endParaRPr lang="pl-PL" sz="1050" b="1" dirty="0">
              <a:latin typeface="Poppins Light" panose="00000400000000000000" pitchFamily="2" charset="-18"/>
              <a:cs typeface="Poppins Light" panose="00000400000000000000" pitchFamily="2" charset="-18"/>
            </a:endParaRPr>
          </a:p>
        </p:txBody>
      </p:sp>
      <p:sp>
        <p:nvSpPr>
          <p:cNvPr id="65" name="Rectangle 36">
            <a:extLst>
              <a:ext uri="{FF2B5EF4-FFF2-40B4-BE49-F238E27FC236}">
                <a16:creationId xmlns:a16="http://schemas.microsoft.com/office/drawing/2014/main" id="{6C3C74AE-7F7E-4211-BDD6-DB8FE19F22D7}"/>
              </a:ext>
            </a:extLst>
          </p:cNvPr>
          <p:cNvSpPr/>
          <p:nvPr/>
        </p:nvSpPr>
        <p:spPr>
          <a:xfrm>
            <a:off x="6399722" y="2869840"/>
            <a:ext cx="2393758" cy="738664"/>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The stage validate user input, in case versions isn’t correct – throw exception and send notification in slack</a:t>
            </a:r>
            <a:endParaRPr lang="pl-PL" sz="1050" b="1" dirty="0">
              <a:latin typeface="Poppins Light" panose="00000400000000000000" pitchFamily="2" charset="-18"/>
              <a:cs typeface="Poppins Light" panose="00000400000000000000" pitchFamily="2" charset="-18"/>
            </a:endParaRPr>
          </a:p>
        </p:txBody>
      </p:sp>
      <p:sp>
        <p:nvSpPr>
          <p:cNvPr id="67" name="Rectangle 36">
            <a:extLst>
              <a:ext uri="{FF2B5EF4-FFF2-40B4-BE49-F238E27FC236}">
                <a16:creationId xmlns:a16="http://schemas.microsoft.com/office/drawing/2014/main" id="{0785DFFF-C6C7-4987-8326-A75D512A2638}"/>
              </a:ext>
            </a:extLst>
          </p:cNvPr>
          <p:cNvSpPr/>
          <p:nvPr/>
        </p:nvSpPr>
        <p:spPr>
          <a:xfrm>
            <a:off x="10068508" y="3078885"/>
            <a:ext cx="1955866" cy="577081"/>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API calls to bitbucket, retrieve service versions from PR</a:t>
            </a:r>
            <a:endParaRPr lang="pl-PL" sz="1050" b="1" dirty="0">
              <a:latin typeface="Poppins Light" panose="00000400000000000000" pitchFamily="2" charset="-18"/>
              <a:cs typeface="Poppins Light" panose="00000400000000000000" pitchFamily="2" charset="-18"/>
            </a:endParaRPr>
          </a:p>
        </p:txBody>
      </p:sp>
      <p:sp>
        <p:nvSpPr>
          <p:cNvPr id="69" name="Rectangle 36">
            <a:extLst>
              <a:ext uri="{FF2B5EF4-FFF2-40B4-BE49-F238E27FC236}">
                <a16:creationId xmlns:a16="http://schemas.microsoft.com/office/drawing/2014/main" id="{C2F8AB59-017D-4A9F-9349-EA196B08BD9C}"/>
              </a:ext>
            </a:extLst>
          </p:cNvPr>
          <p:cNvSpPr/>
          <p:nvPr/>
        </p:nvSpPr>
        <p:spPr>
          <a:xfrm>
            <a:off x="9058804" y="4841730"/>
            <a:ext cx="2204085" cy="577081"/>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Adding necessary configuration, values, secrets (from </a:t>
            </a:r>
            <a:r>
              <a:rPr lang="en-US" sz="1050" b="1" dirty="0" err="1">
                <a:latin typeface="Poppins Light" panose="00000400000000000000" pitchFamily="2" charset="-18"/>
                <a:cs typeface="Poppins Light" panose="00000400000000000000" pitchFamily="2" charset="-18"/>
              </a:rPr>
              <a:t>jenkins</a:t>
            </a:r>
            <a:r>
              <a:rPr lang="en-US" sz="1050" b="1" dirty="0">
                <a:latin typeface="Poppins Light" panose="00000400000000000000" pitchFamily="2" charset="-18"/>
                <a:cs typeface="Poppins Light" panose="00000400000000000000" pitchFamily="2" charset="-18"/>
              </a:rPr>
              <a:t>) for Sandbox</a:t>
            </a:r>
            <a:endParaRPr lang="pl-PL" sz="1050" b="1" dirty="0">
              <a:latin typeface="Poppins Light" panose="00000400000000000000" pitchFamily="2" charset="-18"/>
              <a:cs typeface="Poppins Light" panose="00000400000000000000" pitchFamily="2" charset="-18"/>
            </a:endParaRPr>
          </a:p>
        </p:txBody>
      </p:sp>
      <p:sp>
        <p:nvSpPr>
          <p:cNvPr id="70" name="Rectangle 33">
            <a:extLst>
              <a:ext uri="{FF2B5EF4-FFF2-40B4-BE49-F238E27FC236}">
                <a16:creationId xmlns:a16="http://schemas.microsoft.com/office/drawing/2014/main" id="{2C530C24-4DCD-437B-9D30-587C48159C5E}"/>
              </a:ext>
            </a:extLst>
          </p:cNvPr>
          <p:cNvSpPr/>
          <p:nvPr/>
        </p:nvSpPr>
        <p:spPr>
          <a:xfrm>
            <a:off x="9137112" y="4375998"/>
            <a:ext cx="1909329" cy="523220"/>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Update </a:t>
            </a:r>
            <a:r>
              <a:rPr lang="en-US" sz="1400" dirty="0" err="1">
                <a:solidFill>
                  <a:schemeClr val="tx1">
                    <a:lumMod val="85000"/>
                    <a:lumOff val="15000"/>
                  </a:schemeClr>
                </a:solidFill>
                <a:latin typeface="Poppins" panose="00000500000000000000" pitchFamily="2" charset="-18"/>
                <a:cs typeface="Poppins" panose="00000500000000000000" pitchFamily="2" charset="-18"/>
              </a:rPr>
              <a:t>ArgoCD</a:t>
            </a:r>
            <a:r>
              <a:rPr lang="en-US" sz="1400" dirty="0">
                <a:solidFill>
                  <a:schemeClr val="tx1">
                    <a:lumMod val="85000"/>
                    <a:lumOff val="15000"/>
                  </a:schemeClr>
                </a:solidFill>
                <a:latin typeface="Poppins" panose="00000500000000000000" pitchFamily="2" charset="-18"/>
                <a:cs typeface="Poppins" panose="00000500000000000000" pitchFamily="2" charset="-18"/>
              </a:rPr>
              <a:t> manifests</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p:nvSpPr>
          <p:cNvPr id="72" name="Rectangle 33">
            <a:extLst>
              <a:ext uri="{FF2B5EF4-FFF2-40B4-BE49-F238E27FC236}">
                <a16:creationId xmlns:a16="http://schemas.microsoft.com/office/drawing/2014/main" id="{F6E10B50-07C3-46FC-A19B-5833FAE18424}"/>
              </a:ext>
            </a:extLst>
          </p:cNvPr>
          <p:cNvSpPr/>
          <p:nvPr/>
        </p:nvSpPr>
        <p:spPr>
          <a:xfrm>
            <a:off x="6773581" y="4423602"/>
            <a:ext cx="1546429"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Push changes</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p:nvSpPr>
          <p:cNvPr id="74" name="Rectangle 33">
            <a:extLst>
              <a:ext uri="{FF2B5EF4-FFF2-40B4-BE49-F238E27FC236}">
                <a16:creationId xmlns:a16="http://schemas.microsoft.com/office/drawing/2014/main" id="{0EC2ED07-90FC-405F-A47C-BB107BC7F70D}"/>
              </a:ext>
            </a:extLst>
          </p:cNvPr>
          <p:cNvSpPr/>
          <p:nvPr/>
        </p:nvSpPr>
        <p:spPr>
          <a:xfrm>
            <a:off x="3893512" y="4393795"/>
            <a:ext cx="1546429"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Apply Changes</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p:nvSpPr>
          <p:cNvPr id="75" name="Rectangle 36">
            <a:extLst>
              <a:ext uri="{FF2B5EF4-FFF2-40B4-BE49-F238E27FC236}">
                <a16:creationId xmlns:a16="http://schemas.microsoft.com/office/drawing/2014/main" id="{FDA63760-5238-4A98-ADC5-2E6CF0F0305D}"/>
              </a:ext>
            </a:extLst>
          </p:cNvPr>
          <p:cNvSpPr/>
          <p:nvPr/>
        </p:nvSpPr>
        <p:spPr>
          <a:xfrm>
            <a:off x="1059275" y="4731605"/>
            <a:ext cx="2273218" cy="577081"/>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Send notification with sandbox info: TTL, endpoints, service versions, e2e test reports</a:t>
            </a:r>
            <a:endParaRPr lang="pl-PL" sz="1050" b="1" dirty="0">
              <a:latin typeface="Poppins Light" panose="00000400000000000000" pitchFamily="2" charset="-18"/>
              <a:cs typeface="Poppins Light" panose="00000400000000000000" pitchFamily="2" charset="-18"/>
            </a:endParaRPr>
          </a:p>
        </p:txBody>
      </p:sp>
      <p:sp>
        <p:nvSpPr>
          <p:cNvPr id="79" name="Rectangle 36">
            <a:extLst>
              <a:ext uri="{FF2B5EF4-FFF2-40B4-BE49-F238E27FC236}">
                <a16:creationId xmlns:a16="http://schemas.microsoft.com/office/drawing/2014/main" id="{B6FD0FAC-09BB-45A4-832D-7AFCB3D0BF00}"/>
              </a:ext>
            </a:extLst>
          </p:cNvPr>
          <p:cNvSpPr/>
          <p:nvPr/>
        </p:nvSpPr>
        <p:spPr>
          <a:xfrm>
            <a:off x="6410240" y="5857801"/>
            <a:ext cx="4566923" cy="415498"/>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If user mark “Proceed tests” – additional job will be added that will run e2e tests that will send slack notification with reports</a:t>
            </a:r>
            <a:endParaRPr lang="pl-PL" sz="1050" b="1" dirty="0">
              <a:latin typeface="Poppins Light" panose="00000400000000000000" pitchFamily="2" charset="-18"/>
              <a:cs typeface="Poppins Light" panose="00000400000000000000" pitchFamily="2" charset="-18"/>
            </a:endParaRPr>
          </a:p>
        </p:txBody>
      </p:sp>
      <p:sp>
        <p:nvSpPr>
          <p:cNvPr id="80" name="Rectangle 33">
            <a:extLst>
              <a:ext uri="{FF2B5EF4-FFF2-40B4-BE49-F238E27FC236}">
                <a16:creationId xmlns:a16="http://schemas.microsoft.com/office/drawing/2014/main" id="{F67DF390-FD57-471F-8A1A-EBA58FA109AD}"/>
              </a:ext>
            </a:extLst>
          </p:cNvPr>
          <p:cNvSpPr/>
          <p:nvPr/>
        </p:nvSpPr>
        <p:spPr>
          <a:xfrm>
            <a:off x="6278347" y="5620050"/>
            <a:ext cx="2351376" cy="307777"/>
          </a:xfrm>
          <a:prstGeom prst="rect">
            <a:avLst/>
          </a:prstGeom>
        </p:spPr>
        <p:txBody>
          <a:bodyPr wrap="square" lIns="91440" tIns="45720" rIns="91440" bIns="45720" anchor="t">
            <a:spAutoFit/>
          </a:bodyPr>
          <a:lstStyle/>
          <a:p>
            <a:pPr algn="ctr">
              <a:buClr>
                <a:srgbClr val="C00000"/>
              </a:buClr>
            </a:pPr>
            <a:r>
              <a:rPr lang="ru-RU" sz="1400" b="1" dirty="0">
                <a:latin typeface="Poppins" panose="00000500000000000000" pitchFamily="2" charset="-18"/>
                <a:cs typeface="Poppins" panose="00000500000000000000" pitchFamily="2" charset="-18"/>
              </a:rPr>
              <a:t>* </a:t>
            </a:r>
            <a:r>
              <a:rPr lang="en-US" sz="1400" b="1" dirty="0">
                <a:latin typeface="Poppins" panose="00000500000000000000" pitchFamily="2" charset="-18"/>
                <a:cs typeface="Poppins" panose="00000500000000000000" pitchFamily="2" charset="-18"/>
              </a:rPr>
              <a:t>OPTIONAL - E2E tests</a:t>
            </a:r>
            <a:endParaRPr lang="pl-PL" sz="1400" b="1" dirty="0">
              <a:latin typeface="Poppins" panose="00000500000000000000" pitchFamily="2" charset="-18"/>
              <a:cs typeface="Poppins" panose="00000500000000000000" pitchFamily="2" charset="-18"/>
            </a:endParaRPr>
          </a:p>
        </p:txBody>
      </p:sp>
      <p:sp useBgFill="1">
        <p:nvSpPr>
          <p:cNvPr id="81" name="Rectangle 10">
            <a:extLst>
              <a:ext uri="{FF2B5EF4-FFF2-40B4-BE49-F238E27FC236}">
                <a16:creationId xmlns:a16="http://schemas.microsoft.com/office/drawing/2014/main" id="{BC5276AC-B372-4EC4-868D-88EAF99D937B}"/>
              </a:ext>
            </a:extLst>
          </p:cNvPr>
          <p:cNvSpPr/>
          <p:nvPr/>
        </p:nvSpPr>
        <p:spPr>
          <a:xfrm>
            <a:off x="8521982" y="2144160"/>
            <a:ext cx="545559" cy="98213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p:nvSpPr>
          <p:cNvPr id="20" name="Pagon 53">
            <a:extLst>
              <a:ext uri="{FF2B5EF4-FFF2-40B4-BE49-F238E27FC236}">
                <a16:creationId xmlns:a16="http://schemas.microsoft.com/office/drawing/2014/main" id="{95D8105C-E054-461F-AF1D-7755C0752E93}"/>
              </a:ext>
            </a:extLst>
          </p:cNvPr>
          <p:cNvSpPr/>
          <p:nvPr/>
        </p:nvSpPr>
        <p:spPr>
          <a:xfrm>
            <a:off x="8678582" y="2226136"/>
            <a:ext cx="252527" cy="252527"/>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Poppins" panose="00000500000000000000" pitchFamily="2" charset="-18"/>
              <a:cs typeface="Poppins" panose="00000500000000000000" pitchFamily="2" charset="-18"/>
            </a:endParaRPr>
          </a:p>
        </p:txBody>
      </p:sp>
      <p:sp>
        <p:nvSpPr>
          <p:cNvPr id="83" name="Rectangle 36">
            <a:extLst>
              <a:ext uri="{FF2B5EF4-FFF2-40B4-BE49-F238E27FC236}">
                <a16:creationId xmlns:a16="http://schemas.microsoft.com/office/drawing/2014/main" id="{A472E305-4A0B-48AF-9E29-299F6EDA9E29}"/>
              </a:ext>
            </a:extLst>
          </p:cNvPr>
          <p:cNvSpPr/>
          <p:nvPr/>
        </p:nvSpPr>
        <p:spPr>
          <a:xfrm>
            <a:off x="6557887" y="4803466"/>
            <a:ext cx="2001761" cy="415498"/>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Push branch with changes to repository</a:t>
            </a:r>
            <a:endParaRPr lang="pl-PL" sz="1050" b="1" dirty="0">
              <a:latin typeface="Poppins Light" panose="00000400000000000000" pitchFamily="2" charset="-18"/>
              <a:cs typeface="Poppins Light" panose="00000400000000000000" pitchFamily="2" charset="-18"/>
            </a:endParaRPr>
          </a:p>
        </p:txBody>
      </p:sp>
      <p:sp>
        <p:nvSpPr>
          <p:cNvPr id="73" name="Rectangle 36">
            <a:extLst>
              <a:ext uri="{FF2B5EF4-FFF2-40B4-BE49-F238E27FC236}">
                <a16:creationId xmlns:a16="http://schemas.microsoft.com/office/drawing/2014/main" id="{06CFAF8C-E29B-4D83-B50D-586BFB5B40E6}"/>
              </a:ext>
            </a:extLst>
          </p:cNvPr>
          <p:cNvSpPr/>
          <p:nvPr/>
        </p:nvSpPr>
        <p:spPr>
          <a:xfrm>
            <a:off x="3601347" y="4745854"/>
            <a:ext cx="2277181" cy="900246"/>
          </a:xfrm>
          <a:prstGeom prst="rect">
            <a:avLst/>
          </a:prstGeom>
        </p:spPr>
        <p:txBody>
          <a:bodyPr wrap="square" lIns="91440" tIns="45720" rIns="91440" bIns="45720" anchor="t">
            <a:spAutoFit/>
          </a:bodyPr>
          <a:lstStyle/>
          <a:p>
            <a:pPr algn="ctr"/>
            <a:r>
              <a:rPr lang="en-US" sz="1050" b="1" dirty="0">
                <a:latin typeface="Poppins Light" panose="00000400000000000000" pitchFamily="2" charset="-18"/>
                <a:cs typeface="Poppins Light" panose="00000400000000000000" pitchFamily="2" charset="-18"/>
              </a:rPr>
              <a:t>Create new </a:t>
            </a:r>
            <a:r>
              <a:rPr lang="en-US" sz="1050" b="1" dirty="0" err="1">
                <a:latin typeface="Poppins Light" panose="00000400000000000000" pitchFamily="2" charset="-18"/>
                <a:cs typeface="Poppins Light" panose="00000400000000000000" pitchFamily="2" charset="-18"/>
              </a:rPr>
              <a:t>AppOfApp</a:t>
            </a:r>
            <a:r>
              <a:rPr lang="en-US" sz="1050" b="1" dirty="0">
                <a:latin typeface="Poppins Light" panose="00000400000000000000" pitchFamily="2" charset="-18"/>
                <a:cs typeface="Poppins Light" panose="00000400000000000000" pitchFamily="2" charset="-18"/>
              </a:rPr>
              <a:t> in k8s cluster, which creates separate namespace with all services and </a:t>
            </a:r>
            <a:r>
              <a:rPr lang="en-US" sz="1050" b="1" dirty="0" err="1">
                <a:latin typeface="Poppins Light" panose="00000400000000000000" pitchFamily="2" charset="-18"/>
                <a:cs typeface="Poppins Light" panose="00000400000000000000" pitchFamily="2" charset="-18"/>
              </a:rPr>
              <a:t>ConfigMap</a:t>
            </a:r>
            <a:r>
              <a:rPr lang="en-US" sz="1050" b="1" dirty="0">
                <a:latin typeface="Poppins Light" panose="00000400000000000000" pitchFamily="2" charset="-18"/>
                <a:cs typeface="Poppins Light" panose="00000400000000000000" pitchFamily="2" charset="-18"/>
              </a:rPr>
              <a:t> with TTL. It waits services are synced</a:t>
            </a:r>
            <a:endParaRPr lang="pl-PL" sz="1050" b="1" dirty="0">
              <a:latin typeface="Poppins Light" panose="00000400000000000000" pitchFamily="2" charset="-18"/>
              <a:cs typeface="Poppins Light" panose="00000400000000000000" pitchFamily="2" charset="-18"/>
            </a:endParaRPr>
          </a:p>
        </p:txBody>
      </p:sp>
      <p:sp>
        <p:nvSpPr>
          <p:cNvPr id="84" name="Прямоугольник 83">
            <a:extLst>
              <a:ext uri="{FF2B5EF4-FFF2-40B4-BE49-F238E27FC236}">
                <a16:creationId xmlns:a16="http://schemas.microsoft.com/office/drawing/2014/main" id="{D60A0538-C25A-44C7-B3FA-98129AD476FE}"/>
              </a:ext>
            </a:extLst>
          </p:cNvPr>
          <p:cNvSpPr/>
          <p:nvPr/>
        </p:nvSpPr>
        <p:spPr>
          <a:xfrm>
            <a:off x="6281088" y="5595770"/>
            <a:ext cx="4623132" cy="669414"/>
          </a:xfrm>
          <a:prstGeom prst="rect">
            <a:avLst/>
          </a:prstGeom>
          <a:solidFill>
            <a:srgbClr val="FFFFFF">
              <a:alpha val="0"/>
            </a:srgbClr>
          </a:solidFill>
          <a:ln w="285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useBgFill="1">
        <p:nvSpPr>
          <p:cNvPr id="107" name="Prostokąt 36">
            <a:extLst>
              <a:ext uri="{FF2B5EF4-FFF2-40B4-BE49-F238E27FC236}">
                <a16:creationId xmlns:a16="http://schemas.microsoft.com/office/drawing/2014/main" id="{E2B2B577-67CD-433E-8A9A-73D14ED40FFF}"/>
              </a:ext>
            </a:extLst>
          </p:cNvPr>
          <p:cNvSpPr/>
          <p:nvPr/>
        </p:nvSpPr>
        <p:spPr>
          <a:xfrm>
            <a:off x="10341643" y="129136"/>
            <a:ext cx="1721230" cy="855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Poppins" panose="00000500000000000000" pitchFamily="2" charset="-18"/>
              <a:cs typeface="Poppins" panose="00000500000000000000" pitchFamily="2" charset="-18"/>
            </a:endParaRPr>
          </a:p>
        </p:txBody>
      </p:sp>
      <p:sp useBgFill="1">
        <p:nvSpPr>
          <p:cNvPr id="6" name="TextBox 4">
            <a:extLst>
              <a:ext uri="{FF2B5EF4-FFF2-40B4-BE49-F238E27FC236}">
                <a16:creationId xmlns:a16="http://schemas.microsoft.com/office/drawing/2014/main" id="{2BD22980-1301-412F-92ED-35B0204C8065}"/>
              </a:ext>
            </a:extLst>
          </p:cNvPr>
          <p:cNvSpPr txBox="1"/>
          <p:nvPr/>
        </p:nvSpPr>
        <p:spPr>
          <a:xfrm>
            <a:off x="4471109" y="347983"/>
            <a:ext cx="3249782" cy="549381"/>
          </a:xfrm>
          <a:prstGeom prst="rect">
            <a:avLst/>
          </a:prstGeom>
        </p:spPr>
        <p:txBody>
          <a:bodyPr wrap="square" lIns="91440" tIns="45720" rIns="91440" bIns="45720" rtlCol="0" anchor="t">
            <a:spAutoFit/>
          </a:bodyPr>
          <a:lstStyle/>
          <a:p>
            <a:pPr algn="ctr">
              <a:lnSpc>
                <a:spcPct val="90000"/>
              </a:lnSpc>
              <a:spcBef>
                <a:spcPct val="0"/>
              </a:spcBef>
            </a:pPr>
            <a:r>
              <a:rPr lang="en-US" sz="3300" dirty="0">
                <a:solidFill>
                  <a:schemeClr val="tx1">
                    <a:lumMod val="85000"/>
                    <a:lumOff val="15000"/>
                  </a:schemeClr>
                </a:solidFill>
                <a:latin typeface="Poppins SemiBold" panose="00000700000000000000" pitchFamily="2" charset="-18"/>
                <a:cs typeface="Poppins SemiBold" panose="00000700000000000000" pitchFamily="2" charset="-18"/>
              </a:rPr>
              <a:t>Step-by-step</a:t>
            </a:r>
            <a:endParaRPr lang="pl-PL" sz="3300" dirty="0">
              <a:solidFill>
                <a:schemeClr val="tx1">
                  <a:lumMod val="85000"/>
                  <a:lumOff val="15000"/>
                </a:schemeClr>
              </a:solidFill>
              <a:latin typeface="Poppins SemiBold" panose="00000700000000000000" pitchFamily="2" charset="-18"/>
              <a:cs typeface="Poppins SemiBold" panose="00000700000000000000" pitchFamily="2" charset="-18"/>
            </a:endParaRPr>
          </a:p>
        </p:txBody>
      </p:sp>
      <p:sp useBgFill="1">
        <p:nvSpPr>
          <p:cNvPr id="112" name="Prostokąt 60">
            <a:extLst>
              <a:ext uri="{FF2B5EF4-FFF2-40B4-BE49-F238E27FC236}">
                <a16:creationId xmlns:a16="http://schemas.microsoft.com/office/drawing/2014/main" id="{6CEDC7B8-7CA5-45BF-81B6-4E2C86B2E5D6}"/>
              </a:ext>
            </a:extLst>
          </p:cNvPr>
          <p:cNvSpPr/>
          <p:nvPr/>
        </p:nvSpPr>
        <p:spPr>
          <a:xfrm>
            <a:off x="6940542" y="1893257"/>
            <a:ext cx="1242194" cy="923330"/>
          </a:xfrm>
          <a:prstGeom prst="rect">
            <a:avLst/>
          </a:prstGeom>
          <a:ln>
            <a:noFill/>
          </a:ln>
        </p:spPr>
        <p:txBody>
          <a:bodyPr wrap="square">
            <a:spAutoFit/>
          </a:bodyPr>
          <a:lstStyle/>
          <a:p>
            <a:pPr algn="ctr">
              <a:buClr>
                <a:srgbClr val="C00000"/>
              </a:buClr>
            </a:pP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3.</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useBgFill="1">
        <p:nvSpPr>
          <p:cNvPr id="113" name="Prostokąt 61">
            <a:extLst>
              <a:ext uri="{FF2B5EF4-FFF2-40B4-BE49-F238E27FC236}">
                <a16:creationId xmlns:a16="http://schemas.microsoft.com/office/drawing/2014/main" id="{C08F45A9-2DE5-49C2-BE73-B28FEDE5AF06}"/>
              </a:ext>
            </a:extLst>
          </p:cNvPr>
          <p:cNvSpPr/>
          <p:nvPr/>
        </p:nvSpPr>
        <p:spPr>
          <a:xfrm>
            <a:off x="9447411" y="1891447"/>
            <a:ext cx="1255412" cy="923330"/>
          </a:xfrm>
          <a:prstGeom prst="rect">
            <a:avLst/>
          </a:prstGeom>
          <a:ln>
            <a:noFill/>
          </a:ln>
        </p:spPr>
        <p:txBody>
          <a:bodyPr wrap="square">
            <a:spAutoFit/>
          </a:bodyPr>
          <a:lstStyle/>
          <a:p>
            <a:pPr algn="ctr">
              <a:buClr>
                <a:srgbClr val="C00000"/>
              </a:buClr>
            </a:pP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4.</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p:nvSpPr>
          <p:cNvPr id="115" name="Prostokąt 59">
            <a:extLst>
              <a:ext uri="{FF2B5EF4-FFF2-40B4-BE49-F238E27FC236}">
                <a16:creationId xmlns:a16="http://schemas.microsoft.com/office/drawing/2014/main" id="{04856154-4ED8-41FE-BF72-939C0F1E299F}"/>
              </a:ext>
            </a:extLst>
          </p:cNvPr>
          <p:cNvSpPr/>
          <p:nvPr/>
        </p:nvSpPr>
        <p:spPr>
          <a:xfrm>
            <a:off x="4144650" y="3642948"/>
            <a:ext cx="1242194" cy="923330"/>
          </a:xfrm>
          <a:prstGeom prst="rect">
            <a:avLst/>
          </a:prstGeom>
          <a:ln>
            <a:noFill/>
          </a:ln>
        </p:spPr>
        <p:txBody>
          <a:bodyPr wrap="square">
            <a:spAutoFit/>
          </a:bodyPr>
          <a:lstStyle/>
          <a:p>
            <a:pPr algn="ctr">
              <a:buClr>
                <a:srgbClr val="C00000"/>
              </a:buClr>
            </a:pPr>
            <a:r>
              <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7</a:t>
            </a: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useBgFill="1">
        <p:nvSpPr>
          <p:cNvPr id="116" name="Prostokąt 62">
            <a:extLst>
              <a:ext uri="{FF2B5EF4-FFF2-40B4-BE49-F238E27FC236}">
                <a16:creationId xmlns:a16="http://schemas.microsoft.com/office/drawing/2014/main" id="{BEDB7BEF-4F97-48AB-8FBB-73D03FA2FEAC}"/>
              </a:ext>
            </a:extLst>
          </p:cNvPr>
          <p:cNvSpPr/>
          <p:nvPr/>
        </p:nvSpPr>
        <p:spPr>
          <a:xfrm>
            <a:off x="1494996" y="3624354"/>
            <a:ext cx="1161044" cy="923330"/>
          </a:xfrm>
          <a:prstGeom prst="rect">
            <a:avLst/>
          </a:prstGeom>
          <a:ln>
            <a:noFill/>
          </a:ln>
        </p:spPr>
        <p:txBody>
          <a:bodyPr wrap="square">
            <a:spAutoFit/>
          </a:bodyPr>
          <a:lstStyle/>
          <a:p>
            <a:pPr algn="ctr">
              <a:buClr>
                <a:srgbClr val="C00000"/>
              </a:buClr>
            </a:pPr>
            <a:r>
              <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8</a:t>
            </a: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p:nvSpPr>
          <p:cNvPr id="66" name="Rectangle 33">
            <a:extLst>
              <a:ext uri="{FF2B5EF4-FFF2-40B4-BE49-F238E27FC236}">
                <a16:creationId xmlns:a16="http://schemas.microsoft.com/office/drawing/2014/main" id="{4028E6FC-596F-4538-B907-817F14D374DD}"/>
              </a:ext>
            </a:extLst>
          </p:cNvPr>
          <p:cNvSpPr/>
          <p:nvPr/>
        </p:nvSpPr>
        <p:spPr>
          <a:xfrm>
            <a:off x="6681272" y="2639198"/>
            <a:ext cx="1845354"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Render User Input</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useBgFill="1">
        <p:nvSpPr>
          <p:cNvPr id="111" name="Prostokąt 59">
            <a:extLst>
              <a:ext uri="{FF2B5EF4-FFF2-40B4-BE49-F238E27FC236}">
                <a16:creationId xmlns:a16="http://schemas.microsoft.com/office/drawing/2014/main" id="{945D7273-CF24-4EF0-94D9-F784DC8A01E2}"/>
              </a:ext>
            </a:extLst>
          </p:cNvPr>
          <p:cNvSpPr/>
          <p:nvPr/>
        </p:nvSpPr>
        <p:spPr>
          <a:xfrm>
            <a:off x="4199292" y="1907930"/>
            <a:ext cx="1215424" cy="923330"/>
          </a:xfrm>
          <a:prstGeom prst="rect">
            <a:avLst/>
          </a:prstGeom>
          <a:ln>
            <a:noFill/>
          </a:ln>
        </p:spPr>
        <p:txBody>
          <a:bodyPr wrap="square">
            <a:spAutoFit/>
          </a:bodyPr>
          <a:lstStyle/>
          <a:p>
            <a:pPr algn="ctr">
              <a:buClr>
                <a:srgbClr val="C00000"/>
              </a:buClr>
            </a:pP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2.</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p:nvSpPr>
          <p:cNvPr id="8" name="Rectangle 33">
            <a:extLst>
              <a:ext uri="{FF2B5EF4-FFF2-40B4-BE49-F238E27FC236}">
                <a16:creationId xmlns:a16="http://schemas.microsoft.com/office/drawing/2014/main" id="{A623B9EF-F7A1-47F5-8B15-236387584D92}"/>
              </a:ext>
            </a:extLst>
          </p:cNvPr>
          <p:cNvSpPr/>
          <p:nvPr/>
        </p:nvSpPr>
        <p:spPr>
          <a:xfrm>
            <a:off x="3992880" y="2589561"/>
            <a:ext cx="1513956"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SCM checkout</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useBgFill="1">
        <p:nvSpPr>
          <p:cNvPr id="114" name="Prostokąt 62">
            <a:extLst>
              <a:ext uri="{FF2B5EF4-FFF2-40B4-BE49-F238E27FC236}">
                <a16:creationId xmlns:a16="http://schemas.microsoft.com/office/drawing/2014/main" id="{79160E33-3349-4E44-9738-8B1A27E72EB0}"/>
              </a:ext>
            </a:extLst>
          </p:cNvPr>
          <p:cNvSpPr/>
          <p:nvPr/>
        </p:nvSpPr>
        <p:spPr>
          <a:xfrm>
            <a:off x="1473936" y="1892329"/>
            <a:ext cx="1161044" cy="923330"/>
          </a:xfrm>
          <a:prstGeom prst="rect">
            <a:avLst/>
          </a:prstGeom>
          <a:ln>
            <a:noFill/>
          </a:ln>
        </p:spPr>
        <p:txBody>
          <a:bodyPr wrap="square">
            <a:spAutoFit/>
          </a:bodyPr>
          <a:lstStyle/>
          <a:p>
            <a:pPr algn="ctr">
              <a:buClr>
                <a:srgbClr val="C00000"/>
              </a:buClr>
            </a:pPr>
            <a:r>
              <a:rPr lang="pl-PL"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rPr>
              <a:t>1.</a:t>
            </a:r>
            <a:endParaRPr lang="en-US" sz="5400" dirty="0">
              <a:gradFill flip="none" rotWithShape="1">
                <a:gsLst>
                  <a:gs pos="0">
                    <a:schemeClr val="accent2">
                      <a:lumMod val="50000"/>
                    </a:schemeClr>
                  </a:gs>
                  <a:gs pos="40000">
                    <a:schemeClr val="accent3">
                      <a:lumMod val="50000"/>
                    </a:schemeClr>
                  </a:gs>
                  <a:gs pos="63000">
                    <a:schemeClr val="accent1">
                      <a:lumMod val="75000"/>
                    </a:schemeClr>
                  </a:gs>
                  <a:gs pos="81000">
                    <a:schemeClr val="accent5">
                      <a:lumMod val="75000"/>
                    </a:schemeClr>
                  </a:gs>
                  <a:gs pos="19000">
                    <a:schemeClr val="accent3">
                      <a:lumMod val="50000"/>
                    </a:schemeClr>
                  </a:gs>
                  <a:gs pos="100000">
                    <a:schemeClr val="accent6">
                      <a:lumMod val="75000"/>
                    </a:schemeClr>
                  </a:gs>
                </a:gsLst>
                <a:path path="circle">
                  <a:fillToRect l="100000" t="100000"/>
                </a:path>
                <a:tileRect r="-100000" b="-100000"/>
              </a:gradFill>
              <a:latin typeface="Poppins" panose="00000500000000000000" pitchFamily="2" charset="-18"/>
              <a:cs typeface="Poppins" panose="00000500000000000000" pitchFamily="2" charset="-18"/>
            </a:endParaRPr>
          </a:p>
        </p:txBody>
      </p:sp>
      <p:sp>
        <p:nvSpPr>
          <p:cNvPr id="60" name="Rectangle 33">
            <a:extLst>
              <a:ext uri="{FF2B5EF4-FFF2-40B4-BE49-F238E27FC236}">
                <a16:creationId xmlns:a16="http://schemas.microsoft.com/office/drawing/2014/main" id="{722FE0A2-99AC-49B3-810E-739433139EE3}"/>
              </a:ext>
            </a:extLst>
          </p:cNvPr>
          <p:cNvSpPr/>
          <p:nvPr/>
        </p:nvSpPr>
        <p:spPr>
          <a:xfrm>
            <a:off x="1200568" y="2609343"/>
            <a:ext cx="1546429"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Select Version</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p:nvSpPr>
          <p:cNvPr id="68" name="Rectangle 33">
            <a:extLst>
              <a:ext uri="{FF2B5EF4-FFF2-40B4-BE49-F238E27FC236}">
                <a16:creationId xmlns:a16="http://schemas.microsoft.com/office/drawing/2014/main" id="{F8D71B30-6F77-4F64-8502-556315065D44}"/>
              </a:ext>
            </a:extLst>
          </p:cNvPr>
          <p:cNvSpPr/>
          <p:nvPr/>
        </p:nvSpPr>
        <p:spPr>
          <a:xfrm>
            <a:off x="10087025" y="2609343"/>
            <a:ext cx="1955866" cy="523220"/>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Get versions from branches</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sp>
        <p:nvSpPr>
          <p:cNvPr id="76" name="Rectangle 33">
            <a:extLst>
              <a:ext uri="{FF2B5EF4-FFF2-40B4-BE49-F238E27FC236}">
                <a16:creationId xmlns:a16="http://schemas.microsoft.com/office/drawing/2014/main" id="{9DE902C6-A057-4CE5-99BE-CD80B0DFF0AB}"/>
              </a:ext>
            </a:extLst>
          </p:cNvPr>
          <p:cNvSpPr/>
          <p:nvPr/>
        </p:nvSpPr>
        <p:spPr>
          <a:xfrm>
            <a:off x="1201678" y="4408578"/>
            <a:ext cx="1844066" cy="307777"/>
          </a:xfrm>
          <a:prstGeom prst="rect">
            <a:avLst/>
          </a:prstGeom>
        </p:spPr>
        <p:txBody>
          <a:bodyPr wrap="square" lIns="91440" tIns="45720" rIns="91440" bIns="45720" anchor="t">
            <a:spAutoFit/>
          </a:bodyPr>
          <a:lstStyle/>
          <a:p>
            <a:pPr algn="ctr">
              <a:buClr>
                <a:srgbClr val="C00000"/>
              </a:buClr>
            </a:pPr>
            <a:r>
              <a:rPr lang="en-US" sz="1400" dirty="0">
                <a:solidFill>
                  <a:schemeClr val="tx1">
                    <a:lumMod val="85000"/>
                    <a:lumOff val="15000"/>
                  </a:schemeClr>
                </a:solidFill>
                <a:latin typeface="Poppins" panose="00000500000000000000" pitchFamily="2" charset="-18"/>
                <a:cs typeface="Poppins" panose="00000500000000000000" pitchFamily="2" charset="-18"/>
              </a:rPr>
              <a:t>Slack notification</a:t>
            </a:r>
            <a:endParaRPr lang="pl-PL" sz="1400" dirty="0">
              <a:solidFill>
                <a:schemeClr val="tx1">
                  <a:lumMod val="85000"/>
                  <a:lumOff val="15000"/>
                </a:schemeClr>
              </a:solidFill>
              <a:latin typeface="Poppins" panose="00000500000000000000" pitchFamily="2" charset="-18"/>
              <a:cs typeface="Poppins" panose="00000500000000000000" pitchFamily="2" charset="-18"/>
            </a:endParaRPr>
          </a:p>
        </p:txBody>
      </p:sp>
      <p:pic>
        <p:nvPicPr>
          <p:cNvPr id="56" name="Рисунок 55">
            <a:extLst>
              <a:ext uri="{FF2B5EF4-FFF2-40B4-BE49-F238E27FC236}">
                <a16:creationId xmlns:a16="http://schemas.microsoft.com/office/drawing/2014/main" id="{45ABEAE3-3DC4-4FD6-AF4C-76D4832DF217}"/>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22000"/>
                    </a14:imgEffect>
                    <a14:imgEffect>
                      <a14:colorTemperature colorTemp="5943"/>
                    </a14:imgEffect>
                    <a14:imgEffect>
                      <a14:saturation sat="178000"/>
                    </a14:imgEffect>
                  </a14:imgLayer>
                </a14:imgProps>
              </a:ext>
            </a:extLst>
          </a:blip>
          <a:stretch>
            <a:fillRect/>
          </a:stretch>
        </p:blipFill>
        <p:spPr>
          <a:xfrm>
            <a:off x="1200568" y="989450"/>
            <a:ext cx="10336112" cy="990456"/>
          </a:xfrm>
          <a:prstGeom prst="rect">
            <a:avLst/>
          </a:prstGeom>
          <a:noFill/>
          <a:effectLst>
            <a:outerShdw blurRad="50800" dist="50800" dir="5400000" sx="1000" sy="1000" algn="ctr" rotWithShape="0">
              <a:srgbClr val="000000">
                <a:alpha val="43137"/>
              </a:srgbClr>
            </a:outerShdw>
            <a:softEdge rad="63500"/>
          </a:effectLst>
        </p:spPr>
      </p:pic>
      <p:pic>
        <p:nvPicPr>
          <p:cNvPr id="106" name="Рисунок 105">
            <a:extLst>
              <a:ext uri="{FF2B5EF4-FFF2-40B4-BE49-F238E27FC236}">
                <a16:creationId xmlns:a16="http://schemas.microsoft.com/office/drawing/2014/main" id="{8E8C9305-F54F-423B-A3F7-751C2AC48C3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80626" y="12628"/>
            <a:ext cx="2120628" cy="848251"/>
          </a:xfrm>
          <a:prstGeom prst="rect">
            <a:avLst/>
          </a:prstGeom>
        </p:spPr>
      </p:pic>
    </p:spTree>
    <p:extLst>
      <p:ext uri="{BB962C8B-B14F-4D97-AF65-F5344CB8AC3E}">
        <p14:creationId xmlns:p14="http://schemas.microsoft.com/office/powerpoint/2010/main" val="328249118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1071</TotalTime>
  <Words>807</Words>
  <Application>Microsoft Office PowerPoint</Application>
  <PresentationFormat>Widescreen</PresentationFormat>
  <Paragraphs>100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Тема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Victor Bucicovschii</dc:creator>
  <cp:lastModifiedBy>Victor Bucicovschii</cp:lastModifiedBy>
  <cp:revision>57</cp:revision>
  <dcterms:created xsi:type="dcterms:W3CDTF">2023-09-28T20:11:11Z</dcterms:created>
  <dcterms:modified xsi:type="dcterms:W3CDTF">2023-11-27T12:02:52Z</dcterms:modified>
</cp:coreProperties>
</file>

<file path=docProps/thumbnail.jpeg>
</file>